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256" r:id="rId2"/>
    <p:sldId id="309" r:id="rId3"/>
    <p:sldId id="310" r:id="rId4"/>
    <p:sldId id="306" r:id="rId5"/>
    <p:sldId id="258" r:id="rId6"/>
    <p:sldId id="308" r:id="rId7"/>
    <p:sldId id="259" r:id="rId8"/>
    <p:sldId id="260" r:id="rId9"/>
    <p:sldId id="261" r:id="rId10"/>
    <p:sldId id="262" r:id="rId11"/>
    <p:sldId id="263" r:id="rId12"/>
    <p:sldId id="311" r:id="rId13"/>
    <p:sldId id="265" r:id="rId14"/>
    <p:sldId id="266" r:id="rId15"/>
    <p:sldId id="267" r:id="rId16"/>
    <p:sldId id="270" r:id="rId17"/>
    <p:sldId id="268" r:id="rId18"/>
    <p:sldId id="273" r:id="rId19"/>
    <p:sldId id="269" r:id="rId20"/>
    <p:sldId id="274" r:id="rId21"/>
    <p:sldId id="313" r:id="rId22"/>
    <p:sldId id="271" r:id="rId23"/>
    <p:sldId id="312" r:id="rId24"/>
    <p:sldId id="276" r:id="rId25"/>
    <p:sldId id="277" r:id="rId26"/>
    <p:sldId id="279" r:id="rId27"/>
    <p:sldId id="280" r:id="rId28"/>
    <p:sldId id="281" r:id="rId29"/>
    <p:sldId id="282" r:id="rId30"/>
    <p:sldId id="283" r:id="rId31"/>
    <p:sldId id="307"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0"/>
    <p:restoredTop sz="94694"/>
  </p:normalViewPr>
  <p:slideViewPr>
    <p:cSldViewPr snapToGrid="0">
      <p:cViewPr varScale="1">
        <p:scale>
          <a:sx n="110" d="100"/>
          <a:sy n="110" d="100"/>
        </p:scale>
        <p:origin x="67" y="1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FFD08-762D-B64E-963B-3CA8AC6CC524}" type="datetimeFigureOut">
              <a:rPr lang="en-US" smtClean="0"/>
              <a:t>3/13/2026</a:t>
            </a:fld>
            <a:endParaRPr 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D4E5C-985B-7949-B854-7D1578588E50}" type="slidenum">
              <a:rPr lang="en-US" smtClean="0"/>
              <a:t>‹#›</a:t>
            </a:fld>
            <a:endParaRPr lang="en-US"/>
          </a:p>
        </p:txBody>
      </p:sp>
    </p:spTree>
    <p:extLst>
      <p:ext uri="{BB962C8B-B14F-4D97-AF65-F5344CB8AC3E}">
        <p14:creationId xmlns:p14="http://schemas.microsoft.com/office/powerpoint/2010/main" val="712014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1288488F-977C-1044-8CA5-3B9F74BF9185}" type="slidenum">
              <a:rPr lang="en-US" smtClean="0"/>
              <a:t>8</a:t>
            </a:fld>
            <a:endParaRPr lang="en-US"/>
          </a:p>
        </p:txBody>
      </p:sp>
    </p:spTree>
    <p:extLst>
      <p:ext uri="{BB962C8B-B14F-4D97-AF65-F5344CB8AC3E}">
        <p14:creationId xmlns:p14="http://schemas.microsoft.com/office/powerpoint/2010/main" val="173280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1288488F-977C-1044-8CA5-3B9F74BF9185}" type="slidenum">
              <a:rPr lang="en-US" smtClean="0"/>
              <a:t>11</a:t>
            </a:fld>
            <a:endParaRPr lang="en-US"/>
          </a:p>
        </p:txBody>
      </p:sp>
    </p:spTree>
    <p:extLst>
      <p:ext uri="{BB962C8B-B14F-4D97-AF65-F5344CB8AC3E}">
        <p14:creationId xmlns:p14="http://schemas.microsoft.com/office/powerpoint/2010/main" val="97272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1288488F-977C-1044-8CA5-3B9F74BF9185}" type="slidenum">
              <a:rPr lang="en-US" smtClean="0"/>
              <a:t>16</a:t>
            </a:fld>
            <a:endParaRPr lang="en-US"/>
          </a:p>
        </p:txBody>
      </p:sp>
    </p:spTree>
    <p:extLst>
      <p:ext uri="{BB962C8B-B14F-4D97-AF65-F5344CB8AC3E}">
        <p14:creationId xmlns:p14="http://schemas.microsoft.com/office/powerpoint/2010/main" val="83010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1288488F-977C-1044-8CA5-3B9F74BF9185}" type="slidenum">
              <a:rPr lang="en-US" smtClean="0"/>
              <a:t>20</a:t>
            </a:fld>
            <a:endParaRPr lang="en-US"/>
          </a:p>
        </p:txBody>
      </p:sp>
    </p:spTree>
    <p:extLst>
      <p:ext uri="{BB962C8B-B14F-4D97-AF65-F5344CB8AC3E}">
        <p14:creationId xmlns:p14="http://schemas.microsoft.com/office/powerpoint/2010/main" val="213537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1288488F-977C-1044-8CA5-3B9F74BF9185}" type="slidenum">
              <a:rPr lang="en-US" smtClean="0"/>
              <a:t>25</a:t>
            </a:fld>
            <a:endParaRPr lang="en-US"/>
          </a:p>
        </p:txBody>
      </p:sp>
    </p:spTree>
    <p:extLst>
      <p:ext uri="{BB962C8B-B14F-4D97-AF65-F5344CB8AC3E}">
        <p14:creationId xmlns:p14="http://schemas.microsoft.com/office/powerpoint/2010/main" val="221629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1288488F-977C-1044-8CA5-3B9F74BF9185}" type="slidenum">
              <a:rPr lang="en-US" smtClean="0"/>
              <a:t>28</a:t>
            </a:fld>
            <a:endParaRPr lang="en-US"/>
          </a:p>
        </p:txBody>
      </p:sp>
    </p:spTree>
    <p:extLst>
      <p:ext uri="{BB962C8B-B14F-4D97-AF65-F5344CB8AC3E}">
        <p14:creationId xmlns:p14="http://schemas.microsoft.com/office/powerpoint/2010/main" val="268038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1288488F-977C-1044-8CA5-3B9F74BF9185}" type="slidenum">
              <a:rPr lang="en-US" smtClean="0"/>
              <a:t>29</a:t>
            </a:fld>
            <a:endParaRPr lang="en-US"/>
          </a:p>
        </p:txBody>
      </p:sp>
    </p:spTree>
    <p:extLst>
      <p:ext uri="{BB962C8B-B14F-4D97-AF65-F5344CB8AC3E}">
        <p14:creationId xmlns:p14="http://schemas.microsoft.com/office/powerpoint/2010/main" val="112293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EEC25-3729-D8AB-3622-CF0FA89F29C3}"/>
              </a:ext>
            </a:extLst>
          </p:cNvPr>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endParaRPr lang="en-US"/>
          </a:p>
        </p:txBody>
      </p:sp>
      <p:sp>
        <p:nvSpPr>
          <p:cNvPr id="3" name="字幕 2">
            <a:extLst>
              <a:ext uri="{FF2B5EF4-FFF2-40B4-BE49-F238E27FC236}">
                <a16:creationId xmlns:a16="http://schemas.microsoft.com/office/drawing/2014/main" id="{A027EDAD-E010-BBB1-E272-41C7D2E5AD4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日付プレースホルダー 3">
            <a:extLst>
              <a:ext uri="{FF2B5EF4-FFF2-40B4-BE49-F238E27FC236}">
                <a16:creationId xmlns:a16="http://schemas.microsoft.com/office/drawing/2014/main" id="{5AC12B9A-98B6-CAFF-DD05-53E9C4D51C5E}"/>
              </a:ext>
            </a:extLst>
          </p:cNvPr>
          <p:cNvSpPr>
            <a:spLocks noGrp="1"/>
          </p:cNvSpPr>
          <p:nvPr>
            <p:ph type="dt" sz="half" idx="10"/>
          </p:nvPr>
        </p:nvSpPr>
        <p:spPr/>
        <p:txBody>
          <a:bodyPr/>
          <a:lstStyle/>
          <a:p>
            <a:fld id="{B918B3A0-B71F-014E-9B21-DD029E3E96DC}" type="datetimeFigureOut">
              <a:rPr lang="en-US" smtClean="0"/>
              <a:t>3/13/2026</a:t>
            </a:fld>
            <a:endParaRPr lang="en-US"/>
          </a:p>
        </p:txBody>
      </p:sp>
      <p:sp>
        <p:nvSpPr>
          <p:cNvPr id="5" name="フッター プレースホルダー 4">
            <a:extLst>
              <a:ext uri="{FF2B5EF4-FFF2-40B4-BE49-F238E27FC236}">
                <a16:creationId xmlns:a16="http://schemas.microsoft.com/office/drawing/2014/main" id="{AD750968-901B-99B4-AC46-EA8027D90D2C}"/>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91C5E181-C9CE-5FD8-B723-C30658D4B106}"/>
              </a:ext>
            </a:extLst>
          </p:cNvPr>
          <p:cNvSpPr>
            <a:spLocks noGrp="1"/>
          </p:cNvSpPr>
          <p:nvPr>
            <p:ph type="sldNum" sz="quarter" idx="12"/>
          </p:nvPr>
        </p:nvSpPr>
        <p:spPr/>
        <p:txBody>
          <a:bodyPr/>
          <a:lstStyle/>
          <a:p>
            <a:fld id="{6F674E04-55CB-404B-A62F-34E1F825D5BC}" type="slidenum">
              <a:rPr lang="en-US" smtClean="0"/>
              <a:t>‹#›</a:t>
            </a:fld>
            <a:endParaRPr lang="en-US"/>
          </a:p>
        </p:txBody>
      </p:sp>
    </p:spTree>
    <p:extLst>
      <p:ext uri="{BB962C8B-B14F-4D97-AF65-F5344CB8AC3E}">
        <p14:creationId xmlns:p14="http://schemas.microsoft.com/office/powerpoint/2010/main" val="300350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A8A513-7A8D-C587-3F28-F46FDB78CB99}"/>
              </a:ext>
            </a:extLst>
          </p:cNvPr>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a:extLst>
              <a:ext uri="{FF2B5EF4-FFF2-40B4-BE49-F238E27FC236}">
                <a16:creationId xmlns:a16="http://schemas.microsoft.com/office/drawing/2014/main" id="{3ABB1819-8100-CEED-AC0D-05D03A3B9A77}"/>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4FEB24BC-A8D8-B6E6-838E-16E05895C08D}"/>
              </a:ext>
            </a:extLst>
          </p:cNvPr>
          <p:cNvSpPr>
            <a:spLocks noGrp="1"/>
          </p:cNvSpPr>
          <p:nvPr>
            <p:ph type="dt" sz="half" idx="10"/>
          </p:nvPr>
        </p:nvSpPr>
        <p:spPr/>
        <p:txBody>
          <a:bodyPr/>
          <a:lstStyle/>
          <a:p>
            <a:fld id="{B918B3A0-B71F-014E-9B21-DD029E3E96DC}" type="datetimeFigureOut">
              <a:rPr lang="en-US" smtClean="0"/>
              <a:t>3/13/2026</a:t>
            </a:fld>
            <a:endParaRPr lang="en-US"/>
          </a:p>
        </p:txBody>
      </p:sp>
      <p:sp>
        <p:nvSpPr>
          <p:cNvPr id="5" name="フッター プレースホルダー 4">
            <a:extLst>
              <a:ext uri="{FF2B5EF4-FFF2-40B4-BE49-F238E27FC236}">
                <a16:creationId xmlns:a16="http://schemas.microsoft.com/office/drawing/2014/main" id="{F2930BA6-BD3F-8CF6-7234-366E694C5D14}"/>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AC461689-1D08-86ED-B9DB-7A105DA4C4DF}"/>
              </a:ext>
            </a:extLst>
          </p:cNvPr>
          <p:cNvSpPr>
            <a:spLocks noGrp="1"/>
          </p:cNvSpPr>
          <p:nvPr>
            <p:ph type="sldNum" sz="quarter" idx="12"/>
          </p:nvPr>
        </p:nvSpPr>
        <p:spPr/>
        <p:txBody>
          <a:bodyPr/>
          <a:lstStyle/>
          <a:p>
            <a:fld id="{6F674E04-55CB-404B-A62F-34E1F825D5BC}" type="slidenum">
              <a:rPr lang="en-US" smtClean="0"/>
              <a:t>‹#›</a:t>
            </a:fld>
            <a:endParaRPr lang="en-US"/>
          </a:p>
        </p:txBody>
      </p:sp>
    </p:spTree>
    <p:extLst>
      <p:ext uri="{BB962C8B-B14F-4D97-AF65-F5344CB8AC3E}">
        <p14:creationId xmlns:p14="http://schemas.microsoft.com/office/powerpoint/2010/main" val="336606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8712B33-BA98-2071-DA8D-BA954D8A049A}"/>
              </a:ext>
            </a:extLst>
          </p:cNvPr>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縦書きテキスト プレースホルダー 2">
            <a:extLst>
              <a:ext uri="{FF2B5EF4-FFF2-40B4-BE49-F238E27FC236}">
                <a16:creationId xmlns:a16="http://schemas.microsoft.com/office/drawing/2014/main" id="{24CF1179-299F-9124-C5A7-DF57316ECE77}"/>
              </a:ext>
            </a:extLst>
          </p:cNvPr>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BB01D926-B17A-DC63-DD1C-9DCFEB3857CB}"/>
              </a:ext>
            </a:extLst>
          </p:cNvPr>
          <p:cNvSpPr>
            <a:spLocks noGrp="1"/>
          </p:cNvSpPr>
          <p:nvPr>
            <p:ph type="dt" sz="half" idx="10"/>
          </p:nvPr>
        </p:nvSpPr>
        <p:spPr/>
        <p:txBody>
          <a:bodyPr/>
          <a:lstStyle/>
          <a:p>
            <a:fld id="{B918B3A0-B71F-014E-9B21-DD029E3E96DC}" type="datetimeFigureOut">
              <a:rPr lang="en-US" smtClean="0"/>
              <a:t>3/13/2026</a:t>
            </a:fld>
            <a:endParaRPr lang="en-US"/>
          </a:p>
        </p:txBody>
      </p:sp>
      <p:sp>
        <p:nvSpPr>
          <p:cNvPr id="5" name="フッター プレースホルダー 4">
            <a:extLst>
              <a:ext uri="{FF2B5EF4-FFF2-40B4-BE49-F238E27FC236}">
                <a16:creationId xmlns:a16="http://schemas.microsoft.com/office/drawing/2014/main" id="{065D792F-2D84-74FC-3ADE-E5C649B81509}"/>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3FD44AB0-B52C-6F8E-E6FA-C2C540E56CB4}"/>
              </a:ext>
            </a:extLst>
          </p:cNvPr>
          <p:cNvSpPr>
            <a:spLocks noGrp="1"/>
          </p:cNvSpPr>
          <p:nvPr>
            <p:ph type="sldNum" sz="quarter" idx="12"/>
          </p:nvPr>
        </p:nvSpPr>
        <p:spPr/>
        <p:txBody>
          <a:bodyPr/>
          <a:lstStyle/>
          <a:p>
            <a:fld id="{6F674E04-55CB-404B-A62F-34E1F825D5BC}" type="slidenum">
              <a:rPr lang="en-US" smtClean="0"/>
              <a:t>‹#›</a:t>
            </a:fld>
            <a:endParaRPr lang="en-US"/>
          </a:p>
        </p:txBody>
      </p:sp>
    </p:spTree>
    <p:extLst>
      <p:ext uri="{BB962C8B-B14F-4D97-AF65-F5344CB8AC3E}">
        <p14:creationId xmlns:p14="http://schemas.microsoft.com/office/powerpoint/2010/main" val="198827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2EDECC-432B-9CE3-6DA6-39854D38A1A5}"/>
              </a:ext>
            </a:extLst>
          </p:cNvPr>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6AA74D83-F61B-1261-B961-1E6E6D27C970}"/>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618406A4-1ACC-3ECB-F83A-C9D73BCFFAF9}"/>
              </a:ext>
            </a:extLst>
          </p:cNvPr>
          <p:cNvSpPr>
            <a:spLocks noGrp="1"/>
          </p:cNvSpPr>
          <p:nvPr>
            <p:ph type="dt" sz="half" idx="10"/>
          </p:nvPr>
        </p:nvSpPr>
        <p:spPr/>
        <p:txBody>
          <a:bodyPr/>
          <a:lstStyle/>
          <a:p>
            <a:fld id="{B918B3A0-B71F-014E-9B21-DD029E3E96DC}" type="datetimeFigureOut">
              <a:rPr lang="en-US" smtClean="0"/>
              <a:t>3/13/2026</a:t>
            </a:fld>
            <a:endParaRPr lang="en-US"/>
          </a:p>
        </p:txBody>
      </p:sp>
      <p:sp>
        <p:nvSpPr>
          <p:cNvPr id="5" name="フッター プレースホルダー 4">
            <a:extLst>
              <a:ext uri="{FF2B5EF4-FFF2-40B4-BE49-F238E27FC236}">
                <a16:creationId xmlns:a16="http://schemas.microsoft.com/office/drawing/2014/main" id="{7722E806-EE51-2B74-38EE-94A83BD002B2}"/>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91BA90A6-6555-0D99-C801-2E008896979C}"/>
              </a:ext>
            </a:extLst>
          </p:cNvPr>
          <p:cNvSpPr>
            <a:spLocks noGrp="1"/>
          </p:cNvSpPr>
          <p:nvPr>
            <p:ph type="sldNum" sz="quarter" idx="12"/>
          </p:nvPr>
        </p:nvSpPr>
        <p:spPr/>
        <p:txBody>
          <a:bodyPr/>
          <a:lstStyle/>
          <a:p>
            <a:fld id="{6F674E04-55CB-404B-A62F-34E1F825D5BC}" type="slidenum">
              <a:rPr lang="en-US" smtClean="0"/>
              <a:t>‹#›</a:t>
            </a:fld>
            <a:endParaRPr lang="en-US"/>
          </a:p>
        </p:txBody>
      </p:sp>
    </p:spTree>
    <p:extLst>
      <p:ext uri="{BB962C8B-B14F-4D97-AF65-F5344CB8AC3E}">
        <p14:creationId xmlns:p14="http://schemas.microsoft.com/office/powerpoint/2010/main" val="19995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580329-DEA3-85AB-93AA-70BBF185463D}"/>
              </a:ext>
            </a:extLst>
          </p:cNvPr>
          <p:cNvSpPr>
            <a:spLocks noGrp="1"/>
          </p:cNvSpPr>
          <p:nvPr>
            <p:ph type="title"/>
          </p:nvPr>
        </p:nvSpPr>
        <p:spPr>
          <a:xfrm>
            <a:off x="623887" y="1709738"/>
            <a:ext cx="7886700" cy="2852737"/>
          </a:xfrm>
        </p:spPr>
        <p:txBody>
          <a:bodyPr anchor="b"/>
          <a:lstStyle>
            <a:lvl1pPr>
              <a:defRPr sz="4500"/>
            </a:lvl1p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E154FBFA-9EE7-EEC5-867E-549F2944B31E}"/>
              </a:ext>
            </a:extLst>
          </p:cNvPr>
          <p:cNvSpPr>
            <a:spLocks noGrp="1"/>
          </p:cNvSpPr>
          <p:nvPr>
            <p:ph type="body" idx="1"/>
          </p:nvPr>
        </p:nvSpPr>
        <p:spPr>
          <a:xfrm>
            <a:off x="623887"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42C8302-44A2-A970-6F11-ECE8CB161087}"/>
              </a:ext>
            </a:extLst>
          </p:cNvPr>
          <p:cNvSpPr>
            <a:spLocks noGrp="1"/>
          </p:cNvSpPr>
          <p:nvPr>
            <p:ph type="dt" sz="half" idx="10"/>
          </p:nvPr>
        </p:nvSpPr>
        <p:spPr/>
        <p:txBody>
          <a:bodyPr/>
          <a:lstStyle/>
          <a:p>
            <a:fld id="{B918B3A0-B71F-014E-9B21-DD029E3E96DC}" type="datetimeFigureOut">
              <a:rPr lang="en-US" smtClean="0"/>
              <a:t>3/13/2026</a:t>
            </a:fld>
            <a:endParaRPr lang="en-US"/>
          </a:p>
        </p:txBody>
      </p:sp>
      <p:sp>
        <p:nvSpPr>
          <p:cNvPr id="5" name="フッター プレースホルダー 4">
            <a:extLst>
              <a:ext uri="{FF2B5EF4-FFF2-40B4-BE49-F238E27FC236}">
                <a16:creationId xmlns:a16="http://schemas.microsoft.com/office/drawing/2014/main" id="{3C36137E-68CD-CCF6-722E-968865B83386}"/>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8AB937F5-7A69-C9F5-A9E1-C5DAE7F59B4A}"/>
              </a:ext>
            </a:extLst>
          </p:cNvPr>
          <p:cNvSpPr>
            <a:spLocks noGrp="1"/>
          </p:cNvSpPr>
          <p:nvPr>
            <p:ph type="sldNum" sz="quarter" idx="12"/>
          </p:nvPr>
        </p:nvSpPr>
        <p:spPr/>
        <p:txBody>
          <a:bodyPr/>
          <a:lstStyle/>
          <a:p>
            <a:fld id="{6F674E04-55CB-404B-A62F-34E1F825D5BC}" type="slidenum">
              <a:rPr lang="en-US" smtClean="0"/>
              <a:t>‹#›</a:t>
            </a:fld>
            <a:endParaRPr lang="en-US"/>
          </a:p>
        </p:txBody>
      </p:sp>
    </p:spTree>
    <p:extLst>
      <p:ext uri="{BB962C8B-B14F-4D97-AF65-F5344CB8AC3E}">
        <p14:creationId xmlns:p14="http://schemas.microsoft.com/office/powerpoint/2010/main" val="250248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DE0071-416E-3FE6-ABE7-99D60AC9DA8A}"/>
              </a:ext>
            </a:extLst>
          </p:cNvPr>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E56D9257-A5C9-AF86-EE4E-A64474240CFE}"/>
              </a:ext>
            </a:extLst>
          </p:cNvPr>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a:extLst>
              <a:ext uri="{FF2B5EF4-FFF2-40B4-BE49-F238E27FC236}">
                <a16:creationId xmlns:a16="http://schemas.microsoft.com/office/drawing/2014/main" id="{44A823A1-B7A8-1B24-0E51-295DD359721E}"/>
              </a:ext>
            </a:extLst>
          </p:cNvPr>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4">
            <a:extLst>
              <a:ext uri="{FF2B5EF4-FFF2-40B4-BE49-F238E27FC236}">
                <a16:creationId xmlns:a16="http://schemas.microsoft.com/office/drawing/2014/main" id="{8FAF689F-4FFA-D9A7-F8F5-AFB5ECF27BEE}"/>
              </a:ext>
            </a:extLst>
          </p:cNvPr>
          <p:cNvSpPr>
            <a:spLocks noGrp="1"/>
          </p:cNvSpPr>
          <p:nvPr>
            <p:ph type="dt" sz="half" idx="10"/>
          </p:nvPr>
        </p:nvSpPr>
        <p:spPr/>
        <p:txBody>
          <a:bodyPr/>
          <a:lstStyle/>
          <a:p>
            <a:fld id="{B918B3A0-B71F-014E-9B21-DD029E3E96DC}" type="datetimeFigureOut">
              <a:rPr lang="en-US" smtClean="0"/>
              <a:t>3/13/2026</a:t>
            </a:fld>
            <a:endParaRPr lang="en-US"/>
          </a:p>
        </p:txBody>
      </p:sp>
      <p:sp>
        <p:nvSpPr>
          <p:cNvPr id="6" name="フッター プレースホルダー 5">
            <a:extLst>
              <a:ext uri="{FF2B5EF4-FFF2-40B4-BE49-F238E27FC236}">
                <a16:creationId xmlns:a16="http://schemas.microsoft.com/office/drawing/2014/main" id="{41ABD823-50C4-87F2-1F31-600AF1E27E0F}"/>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B9A0EECE-9623-9457-9AAD-769C2B6C16BE}"/>
              </a:ext>
            </a:extLst>
          </p:cNvPr>
          <p:cNvSpPr>
            <a:spLocks noGrp="1"/>
          </p:cNvSpPr>
          <p:nvPr>
            <p:ph type="sldNum" sz="quarter" idx="12"/>
          </p:nvPr>
        </p:nvSpPr>
        <p:spPr/>
        <p:txBody>
          <a:bodyPr/>
          <a:lstStyle/>
          <a:p>
            <a:fld id="{6F674E04-55CB-404B-A62F-34E1F825D5BC}" type="slidenum">
              <a:rPr lang="en-US" smtClean="0"/>
              <a:t>‹#›</a:t>
            </a:fld>
            <a:endParaRPr lang="en-US"/>
          </a:p>
        </p:txBody>
      </p:sp>
    </p:spTree>
    <p:extLst>
      <p:ext uri="{BB962C8B-B14F-4D97-AF65-F5344CB8AC3E}">
        <p14:creationId xmlns:p14="http://schemas.microsoft.com/office/powerpoint/2010/main" val="70837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B355C-D429-4222-5805-3178FE691CA8}"/>
              </a:ext>
            </a:extLst>
          </p:cNvPr>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32F2BE82-7C3C-7C21-A741-D18603253F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6F816C25-5772-9AD3-98D0-E95CC831F95B}"/>
              </a:ext>
            </a:extLst>
          </p:cNvPr>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a:extLst>
              <a:ext uri="{FF2B5EF4-FFF2-40B4-BE49-F238E27FC236}">
                <a16:creationId xmlns:a16="http://schemas.microsoft.com/office/drawing/2014/main" id="{59A0F0DC-A86E-F32A-F8F1-C26BE63F5A6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E35AFEC-0AE8-D737-B8F6-2949AE66244A}"/>
              </a:ext>
            </a:extLst>
          </p:cNvPr>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6">
            <a:extLst>
              <a:ext uri="{FF2B5EF4-FFF2-40B4-BE49-F238E27FC236}">
                <a16:creationId xmlns:a16="http://schemas.microsoft.com/office/drawing/2014/main" id="{805A5B5A-B6A6-9BFC-D558-153C62A89A3C}"/>
              </a:ext>
            </a:extLst>
          </p:cNvPr>
          <p:cNvSpPr>
            <a:spLocks noGrp="1"/>
          </p:cNvSpPr>
          <p:nvPr>
            <p:ph type="dt" sz="half" idx="10"/>
          </p:nvPr>
        </p:nvSpPr>
        <p:spPr/>
        <p:txBody>
          <a:bodyPr/>
          <a:lstStyle/>
          <a:p>
            <a:fld id="{B918B3A0-B71F-014E-9B21-DD029E3E96DC}" type="datetimeFigureOut">
              <a:rPr lang="en-US" smtClean="0"/>
              <a:t>3/13/2026</a:t>
            </a:fld>
            <a:endParaRPr lang="en-US"/>
          </a:p>
        </p:txBody>
      </p:sp>
      <p:sp>
        <p:nvSpPr>
          <p:cNvPr id="8" name="フッター プレースホルダー 7">
            <a:extLst>
              <a:ext uri="{FF2B5EF4-FFF2-40B4-BE49-F238E27FC236}">
                <a16:creationId xmlns:a16="http://schemas.microsoft.com/office/drawing/2014/main" id="{4D508AA8-C758-40DC-6FB2-63A0A0ED1346}"/>
              </a:ext>
            </a:extLst>
          </p:cNvPr>
          <p:cNvSpPr>
            <a:spLocks noGrp="1"/>
          </p:cNvSpPr>
          <p:nvPr>
            <p:ph type="ftr" sz="quarter" idx="11"/>
          </p:nvPr>
        </p:nvSpPr>
        <p:spPr/>
        <p:txBody>
          <a:bodyPr/>
          <a:lstStyle/>
          <a:p>
            <a:endParaRPr lang="en-US"/>
          </a:p>
        </p:txBody>
      </p:sp>
      <p:sp>
        <p:nvSpPr>
          <p:cNvPr id="9" name="スライド番号プレースホルダー 8">
            <a:extLst>
              <a:ext uri="{FF2B5EF4-FFF2-40B4-BE49-F238E27FC236}">
                <a16:creationId xmlns:a16="http://schemas.microsoft.com/office/drawing/2014/main" id="{D9195C6F-D87F-36FB-F69B-02EDAF89F5D9}"/>
              </a:ext>
            </a:extLst>
          </p:cNvPr>
          <p:cNvSpPr>
            <a:spLocks noGrp="1"/>
          </p:cNvSpPr>
          <p:nvPr>
            <p:ph type="sldNum" sz="quarter" idx="12"/>
          </p:nvPr>
        </p:nvSpPr>
        <p:spPr/>
        <p:txBody>
          <a:bodyPr/>
          <a:lstStyle/>
          <a:p>
            <a:fld id="{6F674E04-55CB-404B-A62F-34E1F825D5BC}" type="slidenum">
              <a:rPr lang="en-US" smtClean="0"/>
              <a:t>‹#›</a:t>
            </a:fld>
            <a:endParaRPr lang="en-US"/>
          </a:p>
        </p:txBody>
      </p:sp>
    </p:spTree>
    <p:extLst>
      <p:ext uri="{BB962C8B-B14F-4D97-AF65-F5344CB8AC3E}">
        <p14:creationId xmlns:p14="http://schemas.microsoft.com/office/powerpoint/2010/main" val="383901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C3D2D4-C89D-73B2-1410-A33A4A4C1F0F}"/>
              </a:ext>
            </a:extLst>
          </p:cNvPr>
          <p:cNvSpPr>
            <a:spLocks noGrp="1"/>
          </p:cNvSpPr>
          <p:nvPr>
            <p:ph type="title"/>
          </p:nvPr>
        </p:nvSpPr>
        <p:spPr/>
        <p:txBody>
          <a:bodyPr/>
          <a:lstStyle/>
          <a:p>
            <a:r>
              <a:rPr lang="ja-JP" altLang="en-US"/>
              <a:t>マスター タイトルの書式設定</a:t>
            </a:r>
            <a:endParaRPr lang="en-US"/>
          </a:p>
        </p:txBody>
      </p:sp>
      <p:sp>
        <p:nvSpPr>
          <p:cNvPr id="3" name="日付プレースホルダー 2">
            <a:extLst>
              <a:ext uri="{FF2B5EF4-FFF2-40B4-BE49-F238E27FC236}">
                <a16:creationId xmlns:a16="http://schemas.microsoft.com/office/drawing/2014/main" id="{D0A911D9-E3F6-5A9E-8E72-911FED45A1CE}"/>
              </a:ext>
            </a:extLst>
          </p:cNvPr>
          <p:cNvSpPr>
            <a:spLocks noGrp="1"/>
          </p:cNvSpPr>
          <p:nvPr>
            <p:ph type="dt" sz="half" idx="10"/>
          </p:nvPr>
        </p:nvSpPr>
        <p:spPr/>
        <p:txBody>
          <a:bodyPr/>
          <a:lstStyle/>
          <a:p>
            <a:fld id="{B918B3A0-B71F-014E-9B21-DD029E3E96DC}" type="datetimeFigureOut">
              <a:rPr lang="en-US" smtClean="0"/>
              <a:t>3/13/2026</a:t>
            </a:fld>
            <a:endParaRPr lang="en-US"/>
          </a:p>
        </p:txBody>
      </p:sp>
      <p:sp>
        <p:nvSpPr>
          <p:cNvPr id="4" name="フッター プレースホルダー 3">
            <a:extLst>
              <a:ext uri="{FF2B5EF4-FFF2-40B4-BE49-F238E27FC236}">
                <a16:creationId xmlns:a16="http://schemas.microsoft.com/office/drawing/2014/main" id="{77E0A306-471C-99F1-709E-C7E5B2B381CA}"/>
              </a:ext>
            </a:extLst>
          </p:cNvPr>
          <p:cNvSpPr>
            <a:spLocks noGrp="1"/>
          </p:cNvSpPr>
          <p:nvPr>
            <p:ph type="ftr" sz="quarter" idx="11"/>
          </p:nvPr>
        </p:nvSpPr>
        <p:spPr/>
        <p:txBody>
          <a:bodyPr/>
          <a:lstStyle/>
          <a:p>
            <a:endParaRPr lang="en-US"/>
          </a:p>
        </p:txBody>
      </p:sp>
      <p:sp>
        <p:nvSpPr>
          <p:cNvPr id="5" name="スライド番号プレースホルダー 4">
            <a:extLst>
              <a:ext uri="{FF2B5EF4-FFF2-40B4-BE49-F238E27FC236}">
                <a16:creationId xmlns:a16="http://schemas.microsoft.com/office/drawing/2014/main" id="{11B55983-A0D7-F710-E725-07E374E21FB5}"/>
              </a:ext>
            </a:extLst>
          </p:cNvPr>
          <p:cNvSpPr>
            <a:spLocks noGrp="1"/>
          </p:cNvSpPr>
          <p:nvPr>
            <p:ph type="sldNum" sz="quarter" idx="12"/>
          </p:nvPr>
        </p:nvSpPr>
        <p:spPr/>
        <p:txBody>
          <a:bodyPr/>
          <a:lstStyle/>
          <a:p>
            <a:fld id="{6F674E04-55CB-404B-A62F-34E1F825D5BC}" type="slidenum">
              <a:rPr lang="en-US" smtClean="0"/>
              <a:t>‹#›</a:t>
            </a:fld>
            <a:endParaRPr lang="en-US"/>
          </a:p>
        </p:txBody>
      </p:sp>
    </p:spTree>
    <p:extLst>
      <p:ext uri="{BB962C8B-B14F-4D97-AF65-F5344CB8AC3E}">
        <p14:creationId xmlns:p14="http://schemas.microsoft.com/office/powerpoint/2010/main" val="253624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37FEFE4-E95F-4671-87A2-B4AC506DEF88}"/>
              </a:ext>
            </a:extLst>
          </p:cNvPr>
          <p:cNvSpPr>
            <a:spLocks noGrp="1"/>
          </p:cNvSpPr>
          <p:nvPr>
            <p:ph type="dt" sz="half" idx="10"/>
          </p:nvPr>
        </p:nvSpPr>
        <p:spPr/>
        <p:txBody>
          <a:bodyPr/>
          <a:lstStyle/>
          <a:p>
            <a:fld id="{B918B3A0-B71F-014E-9B21-DD029E3E96DC}" type="datetimeFigureOut">
              <a:rPr lang="en-US" smtClean="0"/>
              <a:t>3/13/2026</a:t>
            </a:fld>
            <a:endParaRPr lang="en-US"/>
          </a:p>
        </p:txBody>
      </p:sp>
      <p:sp>
        <p:nvSpPr>
          <p:cNvPr id="3" name="フッター プレースホルダー 2">
            <a:extLst>
              <a:ext uri="{FF2B5EF4-FFF2-40B4-BE49-F238E27FC236}">
                <a16:creationId xmlns:a16="http://schemas.microsoft.com/office/drawing/2014/main" id="{8F8BBB17-ACC1-47AE-BC11-190053905B64}"/>
              </a:ext>
            </a:extLst>
          </p:cNvPr>
          <p:cNvSpPr>
            <a:spLocks noGrp="1"/>
          </p:cNvSpPr>
          <p:nvPr>
            <p:ph type="ftr" sz="quarter" idx="11"/>
          </p:nvPr>
        </p:nvSpPr>
        <p:spPr/>
        <p:txBody>
          <a:bodyPr/>
          <a:lstStyle/>
          <a:p>
            <a:endParaRPr lang="en-US"/>
          </a:p>
        </p:txBody>
      </p:sp>
      <p:sp>
        <p:nvSpPr>
          <p:cNvPr id="4" name="スライド番号プレースホルダー 3">
            <a:extLst>
              <a:ext uri="{FF2B5EF4-FFF2-40B4-BE49-F238E27FC236}">
                <a16:creationId xmlns:a16="http://schemas.microsoft.com/office/drawing/2014/main" id="{2CAC21DB-AF90-67E5-DF28-AA507F596393}"/>
              </a:ext>
            </a:extLst>
          </p:cNvPr>
          <p:cNvSpPr>
            <a:spLocks noGrp="1"/>
          </p:cNvSpPr>
          <p:nvPr>
            <p:ph type="sldNum" sz="quarter" idx="12"/>
          </p:nvPr>
        </p:nvSpPr>
        <p:spPr/>
        <p:txBody>
          <a:bodyPr/>
          <a:lstStyle/>
          <a:p>
            <a:fld id="{6F674E04-55CB-404B-A62F-34E1F825D5BC}" type="slidenum">
              <a:rPr lang="en-US" smtClean="0"/>
              <a:t>‹#›</a:t>
            </a:fld>
            <a:endParaRPr lang="en-US"/>
          </a:p>
        </p:txBody>
      </p:sp>
    </p:spTree>
    <p:extLst>
      <p:ext uri="{BB962C8B-B14F-4D97-AF65-F5344CB8AC3E}">
        <p14:creationId xmlns:p14="http://schemas.microsoft.com/office/powerpoint/2010/main" val="171880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99895-6DE9-05D7-424C-89B76E08672B}"/>
              </a:ext>
            </a:extLst>
          </p:cNvPr>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E1600AD5-9CC0-B7E2-DC7C-38A983CFB7A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a:extLst>
              <a:ext uri="{FF2B5EF4-FFF2-40B4-BE49-F238E27FC236}">
                <a16:creationId xmlns:a16="http://schemas.microsoft.com/office/drawing/2014/main" id="{77FFED56-8AE7-1C2B-7B05-E6A6AA0270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6342E55-8E24-3BA9-D580-8EBAD65A5C2F}"/>
              </a:ext>
            </a:extLst>
          </p:cNvPr>
          <p:cNvSpPr>
            <a:spLocks noGrp="1"/>
          </p:cNvSpPr>
          <p:nvPr>
            <p:ph type="dt" sz="half" idx="10"/>
          </p:nvPr>
        </p:nvSpPr>
        <p:spPr/>
        <p:txBody>
          <a:bodyPr/>
          <a:lstStyle/>
          <a:p>
            <a:fld id="{B918B3A0-B71F-014E-9B21-DD029E3E96DC}" type="datetimeFigureOut">
              <a:rPr lang="en-US" smtClean="0"/>
              <a:t>3/13/2026</a:t>
            </a:fld>
            <a:endParaRPr lang="en-US"/>
          </a:p>
        </p:txBody>
      </p:sp>
      <p:sp>
        <p:nvSpPr>
          <p:cNvPr id="6" name="フッター プレースホルダー 5">
            <a:extLst>
              <a:ext uri="{FF2B5EF4-FFF2-40B4-BE49-F238E27FC236}">
                <a16:creationId xmlns:a16="http://schemas.microsoft.com/office/drawing/2014/main" id="{CBD97AF4-AEFD-317E-1F83-8B57086E4F93}"/>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1B0A3093-8E12-7F9E-DEBA-6FB8BA945341}"/>
              </a:ext>
            </a:extLst>
          </p:cNvPr>
          <p:cNvSpPr>
            <a:spLocks noGrp="1"/>
          </p:cNvSpPr>
          <p:nvPr>
            <p:ph type="sldNum" sz="quarter" idx="12"/>
          </p:nvPr>
        </p:nvSpPr>
        <p:spPr/>
        <p:txBody>
          <a:bodyPr/>
          <a:lstStyle/>
          <a:p>
            <a:fld id="{6F674E04-55CB-404B-A62F-34E1F825D5BC}" type="slidenum">
              <a:rPr lang="en-US" smtClean="0"/>
              <a:t>‹#›</a:t>
            </a:fld>
            <a:endParaRPr lang="en-US"/>
          </a:p>
        </p:txBody>
      </p:sp>
    </p:spTree>
    <p:extLst>
      <p:ext uri="{BB962C8B-B14F-4D97-AF65-F5344CB8AC3E}">
        <p14:creationId xmlns:p14="http://schemas.microsoft.com/office/powerpoint/2010/main" val="228739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F9621B-46F0-AC54-5CCE-2DF70A249201}"/>
              </a:ext>
            </a:extLst>
          </p:cNvPr>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a:p>
        </p:txBody>
      </p:sp>
      <p:sp>
        <p:nvSpPr>
          <p:cNvPr id="3" name="図プレースホルダー 2">
            <a:extLst>
              <a:ext uri="{FF2B5EF4-FFF2-40B4-BE49-F238E27FC236}">
                <a16:creationId xmlns:a16="http://schemas.microsoft.com/office/drawing/2014/main" id="{C2694B1E-C8C4-5351-4BE7-2B1A1FCF371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テキスト プレースホルダー 3">
            <a:extLst>
              <a:ext uri="{FF2B5EF4-FFF2-40B4-BE49-F238E27FC236}">
                <a16:creationId xmlns:a16="http://schemas.microsoft.com/office/drawing/2014/main" id="{F1BA0EC8-DA31-577A-C55C-E30CCF5DBE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0160FA8C-1C5C-B01B-F112-63D8F8A870D3}"/>
              </a:ext>
            </a:extLst>
          </p:cNvPr>
          <p:cNvSpPr>
            <a:spLocks noGrp="1"/>
          </p:cNvSpPr>
          <p:nvPr>
            <p:ph type="dt" sz="half" idx="10"/>
          </p:nvPr>
        </p:nvSpPr>
        <p:spPr/>
        <p:txBody>
          <a:bodyPr/>
          <a:lstStyle/>
          <a:p>
            <a:fld id="{B918B3A0-B71F-014E-9B21-DD029E3E96DC}" type="datetimeFigureOut">
              <a:rPr lang="en-US" smtClean="0"/>
              <a:t>3/13/2026</a:t>
            </a:fld>
            <a:endParaRPr lang="en-US"/>
          </a:p>
        </p:txBody>
      </p:sp>
      <p:sp>
        <p:nvSpPr>
          <p:cNvPr id="6" name="フッター プレースホルダー 5">
            <a:extLst>
              <a:ext uri="{FF2B5EF4-FFF2-40B4-BE49-F238E27FC236}">
                <a16:creationId xmlns:a16="http://schemas.microsoft.com/office/drawing/2014/main" id="{73550CFE-D09C-DC3F-1F72-2DAF44166D2F}"/>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67F8536E-5F6F-AE9E-6977-FBA6BBE4B04E}"/>
              </a:ext>
            </a:extLst>
          </p:cNvPr>
          <p:cNvSpPr>
            <a:spLocks noGrp="1"/>
          </p:cNvSpPr>
          <p:nvPr>
            <p:ph type="sldNum" sz="quarter" idx="12"/>
          </p:nvPr>
        </p:nvSpPr>
        <p:spPr/>
        <p:txBody>
          <a:bodyPr/>
          <a:lstStyle/>
          <a:p>
            <a:fld id="{6F674E04-55CB-404B-A62F-34E1F825D5BC}" type="slidenum">
              <a:rPr lang="en-US" smtClean="0"/>
              <a:t>‹#›</a:t>
            </a:fld>
            <a:endParaRPr lang="en-US"/>
          </a:p>
        </p:txBody>
      </p:sp>
    </p:spTree>
    <p:extLst>
      <p:ext uri="{BB962C8B-B14F-4D97-AF65-F5344CB8AC3E}">
        <p14:creationId xmlns:p14="http://schemas.microsoft.com/office/powerpoint/2010/main" val="396978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97A6E9F-AC23-EDCA-4D48-C5CA915574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BEB3CD5D-2526-C3A3-4F88-7D6DD887D6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2F827F01-C0A9-7B00-B959-E40842367D1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918B3A0-B71F-014E-9B21-DD029E3E96DC}" type="datetimeFigureOut">
              <a:rPr lang="en-US" smtClean="0"/>
              <a:t>3/13/2026</a:t>
            </a:fld>
            <a:endParaRPr lang="en-US"/>
          </a:p>
        </p:txBody>
      </p:sp>
      <p:sp>
        <p:nvSpPr>
          <p:cNvPr id="5" name="フッター プレースホルダー 4">
            <a:extLst>
              <a:ext uri="{FF2B5EF4-FFF2-40B4-BE49-F238E27FC236}">
                <a16:creationId xmlns:a16="http://schemas.microsoft.com/office/drawing/2014/main" id="{3DB39CF9-C167-D9DD-26ED-E293CBF9C85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スライド番号プレースホルダー 5">
            <a:extLst>
              <a:ext uri="{FF2B5EF4-FFF2-40B4-BE49-F238E27FC236}">
                <a16:creationId xmlns:a16="http://schemas.microsoft.com/office/drawing/2014/main" id="{36C841F2-3B40-B16E-9553-548CAF0F12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F674E04-55CB-404B-A62F-34E1F825D5BC}" type="slidenum">
              <a:rPr lang="en-US" smtClean="0"/>
              <a:t>‹#›</a:t>
            </a:fld>
            <a:endParaRPr lang="en-US"/>
          </a:p>
        </p:txBody>
      </p:sp>
    </p:spTree>
    <p:extLst>
      <p:ext uri="{BB962C8B-B14F-4D97-AF65-F5344CB8AC3E}">
        <p14:creationId xmlns:p14="http://schemas.microsoft.com/office/powerpoint/2010/main" val="1969037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okkos.org/about/overview/"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kokkos.org/kokkos-core-wiki/ProgrammingGuide/Machine-Model.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kokkos.org/kokkos-core-wiki/get-started/quick-star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DF1076-F280-8C58-3C68-56709A77831E}"/>
              </a:ext>
            </a:extLst>
          </p:cNvPr>
          <p:cNvSpPr>
            <a:spLocks noGrp="1"/>
          </p:cNvSpPr>
          <p:nvPr>
            <p:ph type="ctrTitle"/>
          </p:nvPr>
        </p:nvSpPr>
        <p:spPr>
          <a:xfrm>
            <a:off x="685800" y="1101343"/>
            <a:ext cx="7772400" cy="2387600"/>
          </a:xfrm>
        </p:spPr>
        <p:txBody>
          <a:bodyPr>
            <a:normAutofit/>
          </a:bodyPr>
          <a:lstStyle/>
          <a:p>
            <a:r>
              <a:rPr lang="ja-JP" altLang="en-US" sz="4000"/>
              <a:t>並列計算フレームワーク</a:t>
            </a:r>
            <a:r>
              <a:rPr lang="en-US" sz="4000" dirty="0" err="1"/>
              <a:t>Kokkos</a:t>
            </a:r>
            <a:br>
              <a:rPr lang="en-US" sz="4000" dirty="0"/>
            </a:br>
            <a:r>
              <a:rPr lang="ja-JP" altLang="en-US" sz="4000"/>
              <a:t>によるマルチプラットフォーム</a:t>
            </a:r>
            <a:r>
              <a:rPr lang="en-US" sz="4000" dirty="0"/>
              <a:t>GPU</a:t>
            </a:r>
            <a:r>
              <a:rPr lang="ja-JP" altLang="en-US" sz="4000"/>
              <a:t>開発</a:t>
            </a:r>
            <a:endParaRPr lang="en-US" sz="4000" dirty="0"/>
          </a:p>
        </p:txBody>
      </p:sp>
      <p:sp>
        <p:nvSpPr>
          <p:cNvPr id="3" name="字幕 2">
            <a:extLst>
              <a:ext uri="{FF2B5EF4-FFF2-40B4-BE49-F238E27FC236}">
                <a16:creationId xmlns:a16="http://schemas.microsoft.com/office/drawing/2014/main" id="{4ABE65A4-9213-8BF8-FBFA-5752B4A35101}"/>
              </a:ext>
            </a:extLst>
          </p:cNvPr>
          <p:cNvSpPr>
            <a:spLocks noGrp="1"/>
          </p:cNvSpPr>
          <p:nvPr>
            <p:ph type="subTitle" idx="1"/>
          </p:nvPr>
        </p:nvSpPr>
        <p:spPr/>
        <p:txBody>
          <a:bodyPr/>
          <a:lstStyle/>
          <a:p>
            <a:r>
              <a:rPr lang="en-US" dirty="0"/>
              <a:t>2026/3/11 </a:t>
            </a:r>
            <a:r>
              <a:rPr lang="en-US" dirty="0" err="1"/>
              <a:t>東大柏</a:t>
            </a:r>
            <a:endParaRPr lang="en-US" dirty="0"/>
          </a:p>
          <a:p>
            <a:r>
              <a:rPr lang="en-US" dirty="0" err="1"/>
              <a:t>PCCCワークショップ</a:t>
            </a:r>
            <a:br>
              <a:rPr lang="en-US" dirty="0"/>
            </a:br>
            <a:r>
              <a:rPr lang="ja-JP" altLang="en-US" sz="1600"/>
              <a:t>「アプリ開発者のためのアクセラレータプログラミング最新情報」</a:t>
            </a:r>
            <a:endParaRPr lang="en-US" sz="1600" dirty="0"/>
          </a:p>
          <a:p>
            <a:r>
              <a:rPr lang="en-US" dirty="0" err="1"/>
              <a:t>理研R</a:t>
            </a:r>
            <a:r>
              <a:rPr lang="en-US" dirty="0"/>
              <a:t>-CCS</a:t>
            </a:r>
            <a:r>
              <a:rPr lang="ja-JP" altLang="en-US"/>
              <a:t>　似鳥啓吾</a:t>
            </a:r>
            <a:endParaRPr lang="en-US" dirty="0"/>
          </a:p>
        </p:txBody>
      </p:sp>
    </p:spTree>
    <p:extLst>
      <p:ext uri="{BB962C8B-B14F-4D97-AF65-F5344CB8AC3E}">
        <p14:creationId xmlns:p14="http://schemas.microsoft.com/office/powerpoint/2010/main" val="58931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4639C7-5223-3E9D-CBF8-0070CD122ECF}"/>
              </a:ext>
            </a:extLst>
          </p:cNvPr>
          <p:cNvSpPr>
            <a:spLocks noGrp="1"/>
          </p:cNvSpPr>
          <p:nvPr>
            <p:ph type="title"/>
          </p:nvPr>
        </p:nvSpPr>
        <p:spPr/>
        <p:txBody>
          <a:bodyPr/>
          <a:lstStyle/>
          <a:p>
            <a:r>
              <a:rPr lang="en-US" dirty="0" err="1"/>
              <a:t>SpackでKokkosが入っている場合</a:t>
            </a:r>
            <a:endParaRPr lang="en-US" dirty="0"/>
          </a:p>
        </p:txBody>
      </p:sp>
      <p:sp>
        <p:nvSpPr>
          <p:cNvPr id="3" name="コンテンツ プレースホルダー 2">
            <a:extLst>
              <a:ext uri="{FF2B5EF4-FFF2-40B4-BE49-F238E27FC236}">
                <a16:creationId xmlns:a16="http://schemas.microsoft.com/office/drawing/2014/main" id="{72C93565-0CEB-7DEA-176F-75F4653A822D}"/>
              </a:ext>
            </a:extLst>
          </p:cNvPr>
          <p:cNvSpPr>
            <a:spLocks noGrp="1"/>
          </p:cNvSpPr>
          <p:nvPr>
            <p:ph idx="1"/>
          </p:nvPr>
        </p:nvSpPr>
        <p:spPr>
          <a:xfrm>
            <a:off x="628650" y="1817236"/>
            <a:ext cx="7886700" cy="4351338"/>
          </a:xfrm>
        </p:spPr>
        <p:txBody>
          <a:bodyPr/>
          <a:lstStyle/>
          <a:p>
            <a:r>
              <a:rPr lang="en-US" dirty="0" err="1"/>
              <a:t>SpackはHPC向けのパッケージマネージャ</a:t>
            </a:r>
            <a:endParaRPr lang="en-US" dirty="0"/>
          </a:p>
          <a:p>
            <a:r>
              <a:rPr lang="en-US" dirty="0" err="1"/>
              <a:t>見つけてきたKokkosの構成に合わせてbuildを作ってくれる</a:t>
            </a:r>
            <a:endParaRPr lang="en-US" dirty="0"/>
          </a:p>
          <a:p>
            <a:endParaRPr lang="en-US" dirty="0"/>
          </a:p>
          <a:p>
            <a:endParaRPr lang="en-US" dirty="0"/>
          </a:p>
          <a:p>
            <a:endParaRPr lang="en-US" dirty="0"/>
          </a:p>
          <a:p>
            <a:endParaRPr lang="en-US" dirty="0"/>
          </a:p>
          <a:p>
            <a:r>
              <a:rPr lang="en-US" dirty="0" err="1"/>
              <a:t>あとはbuild</a:t>
            </a:r>
            <a:r>
              <a:rPr lang="en-US" dirty="0"/>
              <a:t> </a:t>
            </a:r>
            <a:r>
              <a:rPr lang="en-US" dirty="0" err="1"/>
              <a:t>dirを作るときにspack</a:t>
            </a:r>
            <a:r>
              <a:rPr lang="en-US" dirty="0"/>
              <a:t> </a:t>
            </a:r>
            <a:r>
              <a:rPr lang="en-US" dirty="0" err="1"/>
              <a:t>loadされていればいい</a:t>
            </a:r>
            <a:endParaRPr lang="en-US" dirty="0"/>
          </a:p>
        </p:txBody>
      </p:sp>
      <p:sp>
        <p:nvSpPr>
          <p:cNvPr id="5" name="テキスト ボックス 4">
            <a:extLst>
              <a:ext uri="{FF2B5EF4-FFF2-40B4-BE49-F238E27FC236}">
                <a16:creationId xmlns:a16="http://schemas.microsoft.com/office/drawing/2014/main" id="{841D0C75-E46B-4209-6154-75D4AE0A92B3}"/>
              </a:ext>
            </a:extLst>
          </p:cNvPr>
          <p:cNvSpPr txBox="1"/>
          <p:nvPr/>
        </p:nvSpPr>
        <p:spPr>
          <a:xfrm>
            <a:off x="1908495" y="2607910"/>
            <a:ext cx="4836253"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buNone/>
            </a:pPr>
            <a:r>
              <a:rPr lang="en-GB" altLang="ja-JP" sz="1200" dirty="0" err="1">
                <a:solidFill>
                  <a:srgbClr val="13939F"/>
                </a:solidFill>
                <a:effectLst/>
                <a:latin typeface="Monaco" pitchFamily="2" charset="0"/>
              </a:rPr>
              <a:t>cmake_minimum_required</a:t>
            </a:r>
            <a:r>
              <a:rPr lang="en-GB" altLang="ja-JP" sz="1200" dirty="0">
                <a:solidFill>
                  <a:srgbClr val="3B2322"/>
                </a:solidFill>
                <a:effectLst/>
                <a:latin typeface="Monaco" pitchFamily="2" charset="0"/>
              </a:rPr>
              <a:t>(</a:t>
            </a:r>
            <a:r>
              <a:rPr lang="en-GB" altLang="ja-JP" sz="1200" dirty="0">
                <a:solidFill>
                  <a:srgbClr val="802A19"/>
                </a:solidFill>
                <a:effectLst/>
                <a:latin typeface="Monaco" pitchFamily="2" charset="0"/>
              </a:rPr>
              <a:t>VERSION</a:t>
            </a:r>
            <a:r>
              <a:rPr lang="en-GB" altLang="ja-JP" sz="1200" dirty="0">
                <a:solidFill>
                  <a:srgbClr val="3B2322"/>
                </a:solidFill>
                <a:effectLst/>
                <a:latin typeface="Monaco" pitchFamily="2" charset="0"/>
              </a:rPr>
              <a:t> 3.16)</a:t>
            </a:r>
            <a:endParaRPr lang="en-GB" altLang="ja-JP" sz="1200" dirty="0">
              <a:solidFill>
                <a:srgbClr val="13939F"/>
              </a:solidFill>
              <a:effectLst/>
              <a:latin typeface="Monaco" pitchFamily="2" charset="0"/>
            </a:endParaRPr>
          </a:p>
          <a:p>
            <a:pPr>
              <a:buNone/>
            </a:pPr>
            <a:r>
              <a:rPr lang="en-GB" altLang="ja-JP" sz="1200" dirty="0">
                <a:solidFill>
                  <a:srgbClr val="13939F"/>
                </a:solidFill>
                <a:effectLst/>
                <a:latin typeface="Monaco" pitchFamily="2" charset="0"/>
              </a:rPr>
              <a:t>project</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MyProject</a:t>
            </a:r>
            <a:r>
              <a:rPr lang="en-GB" altLang="ja-JP" sz="1200" dirty="0">
                <a:solidFill>
                  <a:srgbClr val="3B2322"/>
                </a:solidFill>
                <a:effectLst/>
                <a:latin typeface="Monaco" pitchFamily="2" charset="0"/>
              </a:rPr>
              <a:t>)</a:t>
            </a:r>
          </a:p>
          <a:p>
            <a:pPr>
              <a:buNone/>
            </a:pPr>
            <a:endParaRPr lang="en-GB" altLang="ja-JP" sz="1200" dirty="0">
              <a:solidFill>
                <a:srgbClr val="3B2322"/>
              </a:solidFill>
              <a:effectLst/>
              <a:latin typeface="Monaco" pitchFamily="2" charset="0"/>
            </a:endParaRPr>
          </a:p>
          <a:p>
            <a:pPr>
              <a:buNone/>
            </a:pPr>
            <a:r>
              <a:rPr lang="en-GB" altLang="ja-JP" sz="1200" dirty="0" err="1">
                <a:solidFill>
                  <a:srgbClr val="13939F"/>
                </a:solidFill>
                <a:effectLst/>
                <a:latin typeface="Monaco" pitchFamily="2" charset="0"/>
              </a:rPr>
              <a:t>find_package</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Kokkos</a:t>
            </a:r>
            <a:r>
              <a:rPr lang="en-GB" altLang="ja-JP" sz="1200" dirty="0">
                <a:solidFill>
                  <a:srgbClr val="3B2322"/>
                </a:solidFill>
                <a:effectLst/>
                <a:latin typeface="Monaco" pitchFamily="2" charset="0"/>
              </a:rPr>
              <a:t> </a:t>
            </a:r>
            <a:r>
              <a:rPr lang="en-GB" altLang="ja-JP" sz="1200" dirty="0">
                <a:solidFill>
                  <a:srgbClr val="802A19"/>
                </a:solidFill>
                <a:effectLst/>
                <a:latin typeface="Monaco" pitchFamily="2" charset="0"/>
              </a:rPr>
              <a:t>REQUIRED</a:t>
            </a:r>
            <a:r>
              <a:rPr lang="en-GB" altLang="ja-JP" sz="1200" dirty="0">
                <a:solidFill>
                  <a:srgbClr val="3B2322"/>
                </a:solidFill>
                <a:effectLst/>
                <a:latin typeface="Monaco" pitchFamily="2" charset="0"/>
              </a:rPr>
              <a:t>)</a:t>
            </a:r>
            <a:br>
              <a:rPr lang="en-GB" altLang="ja-JP" sz="1200" dirty="0">
                <a:solidFill>
                  <a:srgbClr val="3B2322"/>
                </a:solidFill>
                <a:effectLst/>
                <a:latin typeface="Monaco" pitchFamily="2" charset="0"/>
              </a:rPr>
            </a:br>
            <a:endParaRPr lang="en-GB" altLang="ja-JP" sz="1200" dirty="0">
              <a:solidFill>
                <a:srgbClr val="3B2322"/>
              </a:solidFill>
              <a:effectLst/>
              <a:latin typeface="Monaco" pitchFamily="2" charset="0"/>
            </a:endParaRPr>
          </a:p>
          <a:p>
            <a:pPr>
              <a:buNone/>
            </a:pPr>
            <a:r>
              <a:rPr lang="en-GB" altLang="ja-JP" sz="1200" dirty="0" err="1">
                <a:solidFill>
                  <a:srgbClr val="13939F"/>
                </a:solidFill>
                <a:effectLst/>
                <a:latin typeface="Monaco" pitchFamily="2" charset="0"/>
              </a:rPr>
              <a:t>add_executable</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HelloKokkos</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HelloKokkos.cpp</a:t>
            </a:r>
            <a:r>
              <a:rPr lang="en-GB" altLang="ja-JP" sz="1200" dirty="0">
                <a:solidFill>
                  <a:srgbClr val="3B2322"/>
                </a:solidFill>
                <a:effectLst/>
                <a:latin typeface="Monaco" pitchFamily="2" charset="0"/>
              </a:rPr>
              <a:t>)</a:t>
            </a:r>
          </a:p>
          <a:p>
            <a:r>
              <a:rPr lang="en-GB" altLang="ja-JP" sz="1200" dirty="0" err="1">
                <a:solidFill>
                  <a:srgbClr val="13939F"/>
                </a:solidFill>
                <a:effectLst/>
                <a:latin typeface="Monaco" pitchFamily="2" charset="0"/>
              </a:rPr>
              <a:t>target_link_libraries</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HelloKokkos</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Kokkos</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kokkos</a:t>
            </a:r>
            <a:r>
              <a:rPr lang="en-GB" altLang="ja-JP" sz="1200" dirty="0">
                <a:solidFill>
                  <a:srgbClr val="3B2322"/>
                </a:solidFill>
                <a:effectLst/>
                <a:latin typeface="Monaco" pitchFamily="2" charset="0"/>
              </a:rPr>
              <a:t>)</a:t>
            </a:r>
          </a:p>
        </p:txBody>
      </p:sp>
      <p:sp>
        <p:nvSpPr>
          <p:cNvPr id="7" name="テキスト ボックス 6">
            <a:extLst>
              <a:ext uri="{FF2B5EF4-FFF2-40B4-BE49-F238E27FC236}">
                <a16:creationId xmlns:a16="http://schemas.microsoft.com/office/drawing/2014/main" id="{39B75BE6-5579-9B21-13C2-9417A7DB5DE4}"/>
              </a:ext>
            </a:extLst>
          </p:cNvPr>
          <p:cNvSpPr txBox="1"/>
          <p:nvPr/>
        </p:nvSpPr>
        <p:spPr>
          <a:xfrm>
            <a:off x="826316" y="4508082"/>
            <a:ext cx="3997354" cy="175432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buNone/>
            </a:pPr>
            <a:r>
              <a:rPr lang="en-GB" altLang="ja-JP" sz="1200" dirty="0">
                <a:solidFill>
                  <a:srgbClr val="A6520C"/>
                </a:solidFill>
                <a:effectLst/>
                <a:latin typeface="Monaco" pitchFamily="2" charset="0"/>
              </a:rPr>
              <a:t>. </a:t>
            </a:r>
            <a:r>
              <a:rPr lang="en-GB" altLang="ja-JP" sz="1200" dirty="0">
                <a:solidFill>
                  <a:srgbClr val="3B2322"/>
                </a:solidFill>
                <a:effectLst/>
                <a:latin typeface="Monaco" pitchFamily="2" charset="0"/>
              </a:rPr>
              <a:t>~/spack-alpha4/share/</a:t>
            </a:r>
            <a:r>
              <a:rPr lang="en-GB" altLang="ja-JP" sz="1200" dirty="0" err="1">
                <a:solidFill>
                  <a:srgbClr val="3B2322"/>
                </a:solidFill>
                <a:effectLst/>
                <a:latin typeface="Monaco" pitchFamily="2" charset="0"/>
              </a:rPr>
              <a:t>spack</a:t>
            </a:r>
            <a:r>
              <a:rPr lang="en-GB" altLang="ja-JP" sz="1200" dirty="0">
                <a:solidFill>
                  <a:srgbClr val="3B2322"/>
                </a:solidFill>
                <a:effectLst/>
                <a:latin typeface="Monaco" pitchFamily="2" charset="0"/>
              </a:rPr>
              <a:t>/setup-</a:t>
            </a:r>
            <a:r>
              <a:rPr lang="en-GB" altLang="ja-JP" sz="1200" dirty="0" err="1">
                <a:solidFill>
                  <a:srgbClr val="3B2322"/>
                </a:solidFill>
                <a:effectLst/>
                <a:latin typeface="Monaco" pitchFamily="2" charset="0"/>
              </a:rPr>
              <a:t>env.sh</a:t>
            </a:r>
            <a:endParaRPr lang="en-GB" altLang="ja-JP" sz="1200" dirty="0">
              <a:solidFill>
                <a:srgbClr val="3B2322"/>
              </a:solidFill>
              <a:effectLst/>
              <a:latin typeface="Monaco" pitchFamily="2" charset="0"/>
            </a:endParaRPr>
          </a:p>
          <a:p>
            <a:pPr>
              <a:buNone/>
            </a:pPr>
            <a:endParaRPr lang="en-GB" altLang="ja-JP" sz="1200" dirty="0">
              <a:solidFill>
                <a:srgbClr val="3B2322"/>
              </a:solidFill>
              <a:effectLst/>
              <a:latin typeface="Monaco" pitchFamily="2" charset="0"/>
            </a:endParaRPr>
          </a:p>
          <a:p>
            <a:pPr>
              <a:buNone/>
            </a:pPr>
            <a:r>
              <a:rPr lang="en-GB" altLang="ja-JP" sz="1200" dirty="0" err="1">
                <a:solidFill>
                  <a:srgbClr val="3B2322"/>
                </a:solidFill>
                <a:effectLst/>
                <a:latin typeface="Monaco" pitchFamily="2" charset="0"/>
              </a:rPr>
              <a:t>spack</a:t>
            </a:r>
            <a:r>
              <a:rPr lang="en-GB" altLang="ja-JP" sz="1200" dirty="0">
                <a:solidFill>
                  <a:srgbClr val="3B2322"/>
                </a:solidFill>
                <a:effectLst/>
                <a:latin typeface="Monaco" pitchFamily="2" charset="0"/>
              </a:rPr>
              <a:t> load </a:t>
            </a:r>
            <a:r>
              <a:rPr lang="en-GB" altLang="ja-JP" sz="1200" dirty="0" err="1">
                <a:solidFill>
                  <a:srgbClr val="3B2322"/>
                </a:solidFill>
                <a:effectLst/>
                <a:latin typeface="Monaco" pitchFamily="2" charset="0"/>
              </a:rPr>
              <a:t>kokkos+openmp</a:t>
            </a:r>
            <a:endParaRPr lang="en-GB" altLang="ja-JP" sz="1200" dirty="0">
              <a:solidFill>
                <a:srgbClr val="3B2322"/>
              </a:solidFill>
              <a:effectLst/>
              <a:latin typeface="Monaco" pitchFamily="2" charset="0"/>
            </a:endParaRPr>
          </a:p>
          <a:p>
            <a:pPr>
              <a:buNone/>
            </a:pPr>
            <a:r>
              <a:rPr lang="en-GB" altLang="ja-JP" sz="1200" dirty="0" err="1">
                <a:solidFill>
                  <a:srgbClr val="3B2322"/>
                </a:solidFill>
                <a:effectLst/>
                <a:latin typeface="Monaco" pitchFamily="2" charset="0"/>
              </a:rPr>
              <a:t>cmake</a:t>
            </a:r>
            <a:r>
              <a:rPr lang="en-GB" altLang="ja-JP" sz="1200" dirty="0">
                <a:solidFill>
                  <a:srgbClr val="3B2322"/>
                </a:solidFill>
                <a:effectLst/>
                <a:latin typeface="Monaco" pitchFamily="2" charset="0"/>
              </a:rPr>
              <a:t> </a:t>
            </a:r>
            <a:r>
              <a:rPr lang="en-GB" altLang="ja-JP" sz="1200" dirty="0">
                <a:solidFill>
                  <a:srgbClr val="B000B2"/>
                </a:solidFill>
                <a:effectLst/>
                <a:latin typeface="Monaco" pitchFamily="2" charset="0"/>
              </a:rPr>
              <a:t>-B</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build_openmp_spack</a:t>
            </a:r>
            <a:endParaRPr lang="en-GB" altLang="ja-JP" sz="1200" dirty="0">
              <a:solidFill>
                <a:srgbClr val="3B2322"/>
              </a:solidFill>
              <a:effectLst/>
              <a:latin typeface="Monaco" pitchFamily="2" charset="0"/>
            </a:endParaRPr>
          </a:p>
          <a:p>
            <a:pPr>
              <a:buNone/>
            </a:pPr>
            <a:r>
              <a:rPr lang="en-GB" altLang="ja-JP" sz="1200" dirty="0" err="1">
                <a:solidFill>
                  <a:srgbClr val="3B2322"/>
                </a:solidFill>
                <a:effectLst/>
                <a:latin typeface="Monaco" pitchFamily="2" charset="0"/>
              </a:rPr>
              <a:t>spack</a:t>
            </a:r>
            <a:r>
              <a:rPr lang="en-GB" altLang="ja-JP" sz="1200" dirty="0">
                <a:solidFill>
                  <a:srgbClr val="3B2322"/>
                </a:solidFill>
                <a:effectLst/>
                <a:latin typeface="Monaco" pitchFamily="2" charset="0"/>
              </a:rPr>
              <a:t> unload </a:t>
            </a:r>
            <a:r>
              <a:rPr lang="en-GB" altLang="ja-JP" sz="1200" dirty="0" err="1">
                <a:solidFill>
                  <a:srgbClr val="3B2322"/>
                </a:solidFill>
                <a:effectLst/>
                <a:latin typeface="Monaco" pitchFamily="2" charset="0"/>
              </a:rPr>
              <a:t>kokkos+openmp</a:t>
            </a:r>
            <a:endParaRPr lang="en-GB" altLang="ja-JP" sz="1200" dirty="0">
              <a:solidFill>
                <a:srgbClr val="3B2322"/>
              </a:solidFill>
              <a:effectLst/>
              <a:latin typeface="Monaco" pitchFamily="2" charset="0"/>
            </a:endParaRPr>
          </a:p>
          <a:p>
            <a:pPr>
              <a:buNone/>
            </a:pPr>
            <a:br>
              <a:rPr lang="en-GB" altLang="ja-JP" sz="1200" dirty="0">
                <a:solidFill>
                  <a:srgbClr val="3B2322"/>
                </a:solidFill>
                <a:effectLst/>
                <a:latin typeface="Monaco" pitchFamily="2" charset="0"/>
              </a:rPr>
            </a:br>
            <a:r>
              <a:rPr lang="en-GB" altLang="ja-JP" sz="1200" dirty="0" err="1">
                <a:solidFill>
                  <a:srgbClr val="3B2322"/>
                </a:solidFill>
                <a:effectLst/>
                <a:latin typeface="Monaco" pitchFamily="2" charset="0"/>
              </a:rPr>
              <a:t>spack</a:t>
            </a:r>
            <a:r>
              <a:rPr lang="en-GB" altLang="ja-JP" sz="1200" dirty="0">
                <a:solidFill>
                  <a:srgbClr val="3B2322"/>
                </a:solidFill>
                <a:effectLst/>
                <a:latin typeface="Monaco" pitchFamily="2" charset="0"/>
              </a:rPr>
              <a:t> load </a:t>
            </a:r>
            <a:r>
              <a:rPr lang="en-GB" altLang="ja-JP" sz="1200" dirty="0" err="1">
                <a:solidFill>
                  <a:srgbClr val="3B2322"/>
                </a:solidFill>
                <a:effectLst/>
                <a:latin typeface="Monaco" pitchFamily="2" charset="0"/>
              </a:rPr>
              <a:t>kokkos+cuda</a:t>
            </a:r>
            <a:endParaRPr lang="en-GB" altLang="ja-JP" sz="1200" dirty="0">
              <a:solidFill>
                <a:srgbClr val="3B2322"/>
              </a:solidFill>
              <a:effectLst/>
              <a:latin typeface="Monaco" pitchFamily="2" charset="0"/>
            </a:endParaRPr>
          </a:p>
          <a:p>
            <a:pPr>
              <a:buNone/>
            </a:pPr>
            <a:r>
              <a:rPr lang="en-GB" altLang="ja-JP" sz="1200" dirty="0" err="1">
                <a:solidFill>
                  <a:srgbClr val="3B2322"/>
                </a:solidFill>
                <a:effectLst/>
                <a:latin typeface="Monaco" pitchFamily="2" charset="0"/>
              </a:rPr>
              <a:t>cmake</a:t>
            </a:r>
            <a:r>
              <a:rPr lang="en-GB" altLang="ja-JP" sz="1200" dirty="0">
                <a:solidFill>
                  <a:srgbClr val="3B2322"/>
                </a:solidFill>
                <a:effectLst/>
                <a:latin typeface="Monaco" pitchFamily="2" charset="0"/>
              </a:rPr>
              <a:t> </a:t>
            </a:r>
            <a:r>
              <a:rPr lang="en-GB" altLang="ja-JP" sz="1200" dirty="0">
                <a:solidFill>
                  <a:srgbClr val="B000B2"/>
                </a:solidFill>
                <a:effectLst/>
                <a:latin typeface="Monaco" pitchFamily="2" charset="0"/>
              </a:rPr>
              <a:t>-B</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build_cuda_spack</a:t>
            </a:r>
            <a:endParaRPr lang="en-GB" altLang="ja-JP" sz="1200" dirty="0">
              <a:solidFill>
                <a:srgbClr val="3B2322"/>
              </a:solidFill>
              <a:effectLst/>
              <a:latin typeface="Monaco" pitchFamily="2" charset="0"/>
            </a:endParaRPr>
          </a:p>
          <a:p>
            <a:r>
              <a:rPr lang="en-GB" altLang="ja-JP" sz="1200" dirty="0" err="1">
                <a:solidFill>
                  <a:srgbClr val="3B2322"/>
                </a:solidFill>
                <a:effectLst/>
                <a:latin typeface="Monaco" pitchFamily="2" charset="0"/>
              </a:rPr>
              <a:t>spack</a:t>
            </a:r>
            <a:r>
              <a:rPr lang="en-GB" altLang="ja-JP" sz="1200" dirty="0">
                <a:solidFill>
                  <a:srgbClr val="3B2322"/>
                </a:solidFill>
                <a:effectLst/>
                <a:latin typeface="Monaco" pitchFamily="2" charset="0"/>
              </a:rPr>
              <a:t> unload </a:t>
            </a:r>
            <a:r>
              <a:rPr lang="en-GB" altLang="ja-JP" sz="1200" dirty="0" err="1">
                <a:solidFill>
                  <a:srgbClr val="3B2322"/>
                </a:solidFill>
                <a:effectLst/>
                <a:latin typeface="Monaco" pitchFamily="2" charset="0"/>
              </a:rPr>
              <a:t>kokkos+cuda</a:t>
            </a:r>
            <a:endParaRPr lang="en-GB" altLang="ja-JP" sz="1200" dirty="0">
              <a:solidFill>
                <a:srgbClr val="3B2322"/>
              </a:solidFill>
              <a:effectLst/>
              <a:latin typeface="Monaco" pitchFamily="2" charset="0"/>
            </a:endParaRPr>
          </a:p>
        </p:txBody>
      </p:sp>
      <p:sp>
        <p:nvSpPr>
          <p:cNvPr id="9" name="コンテンツ プレースホルダー 3">
            <a:extLst>
              <a:ext uri="{FF2B5EF4-FFF2-40B4-BE49-F238E27FC236}">
                <a16:creationId xmlns:a16="http://schemas.microsoft.com/office/drawing/2014/main" id="{6FA611CD-DE07-E1B3-02A4-7E4829824564}"/>
              </a:ext>
            </a:extLst>
          </p:cNvPr>
          <p:cNvSpPr txBox="1">
            <a:spLocks/>
          </p:cNvSpPr>
          <p:nvPr/>
        </p:nvSpPr>
        <p:spPr>
          <a:xfrm>
            <a:off x="5012159" y="4511276"/>
            <a:ext cx="3465178" cy="185916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en-US" sz="2000" dirty="0" err="1"/>
              <a:t>ちょっとしたソースファイルの編集だけならmakeだけすればいい</a:t>
            </a:r>
            <a:endParaRPr lang="en-US" sz="2000" dirty="0"/>
          </a:p>
          <a:p>
            <a:r>
              <a:rPr lang="en-US" sz="2000" dirty="0" err="1"/>
              <a:t>センターがSpackでKokkosを提供してくれてるケースなどではこちらもいいかも</a:t>
            </a:r>
            <a:endParaRPr lang="en-US" sz="2000" dirty="0"/>
          </a:p>
        </p:txBody>
      </p:sp>
    </p:spTree>
    <p:extLst>
      <p:ext uri="{BB962C8B-B14F-4D97-AF65-F5344CB8AC3E}">
        <p14:creationId xmlns:p14="http://schemas.microsoft.com/office/powerpoint/2010/main" val="113226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2A1ED1-81BE-5D3B-C288-D1ADAA51553F}"/>
              </a:ext>
            </a:extLst>
          </p:cNvPr>
          <p:cNvSpPr>
            <a:spLocks noGrp="1"/>
          </p:cNvSpPr>
          <p:nvPr>
            <p:ph type="title"/>
          </p:nvPr>
        </p:nvSpPr>
        <p:spPr/>
        <p:txBody>
          <a:bodyPr/>
          <a:lstStyle/>
          <a:p>
            <a:r>
              <a:rPr lang="en-US" dirty="0" err="1"/>
              <a:t>実行してみる</a:t>
            </a:r>
            <a:endParaRPr lang="en-US" dirty="0"/>
          </a:p>
        </p:txBody>
      </p:sp>
      <p:sp>
        <p:nvSpPr>
          <p:cNvPr id="3" name="コンテンツ プレースホルダー 2">
            <a:extLst>
              <a:ext uri="{FF2B5EF4-FFF2-40B4-BE49-F238E27FC236}">
                <a16:creationId xmlns:a16="http://schemas.microsoft.com/office/drawing/2014/main" id="{7FE4C3B5-6B19-0ADB-5FB5-3048C4EDFD61}"/>
              </a:ext>
            </a:extLst>
          </p:cNvPr>
          <p:cNvSpPr>
            <a:spLocks noGrp="1"/>
          </p:cNvSpPr>
          <p:nvPr>
            <p:ph idx="1"/>
          </p:nvPr>
        </p:nvSpPr>
        <p:spPr>
          <a:xfrm>
            <a:off x="687373" y="1285199"/>
            <a:ext cx="4602935" cy="1396362"/>
          </a:xfrm>
        </p:spPr>
        <p:txBody>
          <a:bodyPr>
            <a:normAutofit/>
          </a:bodyPr>
          <a:lstStyle/>
          <a:p>
            <a:r>
              <a:rPr lang="en-US" sz="1800" dirty="0"/>
              <a:t>--</a:t>
            </a:r>
            <a:r>
              <a:rPr lang="en-US" sz="1800" dirty="0" err="1"/>
              <a:t>helpや</a:t>
            </a:r>
            <a:r>
              <a:rPr lang="en-US" sz="1800" dirty="0"/>
              <a:t>--</a:t>
            </a:r>
            <a:r>
              <a:rPr lang="en-GB" altLang="ja-JP" sz="1800" dirty="0" err="1"/>
              <a:t>kokkos</a:t>
            </a:r>
            <a:r>
              <a:rPr lang="en-GB" altLang="ja-JP" sz="1800" dirty="0"/>
              <a:t>-print-configuration</a:t>
            </a:r>
            <a:r>
              <a:rPr lang="ja-JP" altLang="en-US" sz="1800"/>
              <a:t>が利用可能</a:t>
            </a:r>
            <a:endParaRPr lang="en-US" altLang="ja-JP" sz="1800" dirty="0"/>
          </a:p>
          <a:p>
            <a:r>
              <a:rPr lang="ja-JP" altLang="en-US" sz="1800"/>
              <a:t>特に後者、本当に</a:t>
            </a:r>
            <a:r>
              <a:rPr lang="en-US" altLang="ja-JP" sz="1800" dirty="0"/>
              <a:t>GPU</a:t>
            </a:r>
            <a:r>
              <a:rPr lang="ja-JP" altLang="en-US" sz="1800"/>
              <a:t>を使う版になっているかの確認に有用</a:t>
            </a:r>
            <a:endParaRPr lang="en-GB" altLang="ja-JP" sz="1800" dirty="0"/>
          </a:p>
          <a:p>
            <a:pPr marL="0" indent="0">
              <a:buNone/>
            </a:pPr>
            <a:endParaRPr lang="en-US" sz="1800" dirty="0"/>
          </a:p>
        </p:txBody>
      </p:sp>
      <p:sp>
        <p:nvSpPr>
          <p:cNvPr id="5" name="テキスト ボックス 4">
            <a:extLst>
              <a:ext uri="{FF2B5EF4-FFF2-40B4-BE49-F238E27FC236}">
                <a16:creationId xmlns:a16="http://schemas.microsoft.com/office/drawing/2014/main" id="{331AF776-0746-A41F-E9DA-96F86C31C438}"/>
              </a:ext>
            </a:extLst>
          </p:cNvPr>
          <p:cNvSpPr txBox="1"/>
          <p:nvPr/>
        </p:nvSpPr>
        <p:spPr>
          <a:xfrm>
            <a:off x="628650" y="2506744"/>
            <a:ext cx="331784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GB" altLang="ja-JP" sz="1400" dirty="0">
                <a:solidFill>
                  <a:srgbClr val="3B2322"/>
                </a:solidFill>
                <a:effectLst/>
                <a:latin typeface="Monaco" pitchFamily="2" charset="0"/>
              </a:rPr>
              <a:t>[</a:t>
            </a:r>
            <a:r>
              <a:rPr lang="en-GB" altLang="ja-JP" sz="1400" dirty="0" err="1">
                <a:solidFill>
                  <a:srgbClr val="3B2322"/>
                </a:solidFill>
                <a:effectLst/>
                <a:latin typeface="Monaco" pitchFamily="2" charset="0"/>
              </a:rPr>
              <a:t>build_cuda</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HelloKokkos</a:t>
            </a:r>
            <a:r>
              <a:rPr lang="en-GB" altLang="ja-JP" sz="1400" dirty="0">
                <a:solidFill>
                  <a:srgbClr val="3B2322"/>
                </a:solidFill>
                <a:effectLst/>
                <a:latin typeface="Monaco" pitchFamily="2" charset="0"/>
              </a:rPr>
              <a:t> </a:t>
            </a:r>
          </a:p>
          <a:p>
            <a:r>
              <a:rPr lang="en-GB" altLang="ja-JP" sz="1400" dirty="0">
                <a:solidFill>
                  <a:srgbClr val="3B2322"/>
                </a:solidFill>
                <a:effectLst/>
                <a:latin typeface="Monaco" pitchFamily="2" charset="0"/>
              </a:rPr>
              <a:t>Goodbye World</a:t>
            </a:r>
          </a:p>
        </p:txBody>
      </p:sp>
      <p:sp>
        <p:nvSpPr>
          <p:cNvPr id="7" name="テキスト ボックス 6">
            <a:extLst>
              <a:ext uri="{FF2B5EF4-FFF2-40B4-BE49-F238E27FC236}">
                <a16:creationId xmlns:a16="http://schemas.microsoft.com/office/drawing/2014/main" id="{7EBB5983-F3D3-8B1C-9884-715B6DD63488}"/>
              </a:ext>
            </a:extLst>
          </p:cNvPr>
          <p:cNvSpPr txBox="1"/>
          <p:nvPr/>
        </p:nvSpPr>
        <p:spPr>
          <a:xfrm>
            <a:off x="628650" y="3221987"/>
            <a:ext cx="5151365"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n-GB" altLang="ja-JP" sz="800" dirty="0">
                <a:solidFill>
                  <a:srgbClr val="3B2322"/>
                </a:solidFill>
                <a:effectLst/>
                <a:latin typeface="Monaco" pitchFamily="2" charset="0"/>
              </a:rPr>
              <a:t>[</a:t>
            </a:r>
            <a:r>
              <a:rPr lang="en-GB" altLang="ja-JP" sz="800" dirty="0" err="1">
                <a:solidFill>
                  <a:srgbClr val="3B2322"/>
                </a:solidFill>
                <a:effectLst/>
                <a:latin typeface="Monaco" pitchFamily="2" charset="0"/>
              </a:rPr>
              <a:t>build_cuda</a:t>
            </a:r>
            <a:r>
              <a:rPr lang="en-GB" altLang="ja-JP" sz="800" dirty="0">
                <a:solidFill>
                  <a:srgbClr val="3B2322"/>
                </a:solidFill>
                <a:effectLst/>
                <a:latin typeface="Monaco" pitchFamily="2" charset="0"/>
              </a:rPr>
              <a:t>]$ ./</a:t>
            </a:r>
            <a:r>
              <a:rPr lang="en-GB" altLang="ja-JP" sz="800" dirty="0" err="1">
                <a:solidFill>
                  <a:srgbClr val="3B2322"/>
                </a:solidFill>
                <a:effectLst/>
                <a:latin typeface="Monaco" pitchFamily="2" charset="0"/>
              </a:rPr>
              <a:t>HelloKokkos</a:t>
            </a:r>
            <a:r>
              <a:rPr lang="en-GB" altLang="ja-JP" sz="800" dirty="0">
                <a:solidFill>
                  <a:srgbClr val="3B2322"/>
                </a:solidFill>
                <a:effectLst/>
                <a:latin typeface="Monaco" pitchFamily="2" charset="0"/>
              </a:rPr>
              <a:t> --help</a:t>
            </a:r>
          </a:p>
          <a:p>
            <a:pPr>
              <a:buNone/>
            </a:pPr>
            <a:br>
              <a:rPr lang="en-GB" altLang="ja-JP" sz="800" dirty="0">
                <a:solidFill>
                  <a:srgbClr val="3B2322"/>
                </a:solidFill>
                <a:effectLst/>
                <a:latin typeface="Monaco" pitchFamily="2" charset="0"/>
              </a:rPr>
            </a:br>
            <a:endParaRPr lang="en-GB" altLang="ja-JP" sz="800" dirty="0">
              <a:solidFill>
                <a:srgbClr val="3B2322"/>
              </a:solidFill>
              <a:effectLst/>
              <a:latin typeface="Monaco" pitchFamily="2" charset="0"/>
            </a:endParaRPr>
          </a:p>
          <a:p>
            <a:pPr>
              <a:buNone/>
            </a:pPr>
            <a:r>
              <a:rPr lang="en-GB" altLang="ja-JP" sz="800" dirty="0">
                <a:solidFill>
                  <a:srgbClr val="3B2322"/>
                </a:solidFill>
                <a:effectLst/>
                <a:latin typeface="Monaco" pitchFamily="2" charset="0"/>
              </a:rPr>
              <a:t>--------------------------------------------------------------------------------</a:t>
            </a:r>
          </a:p>
          <a:p>
            <a:pPr>
              <a:buNone/>
            </a:pPr>
            <a:r>
              <a:rPr lang="en-GB" altLang="ja-JP" sz="800" dirty="0">
                <a:solidFill>
                  <a:srgbClr val="3B2322"/>
                </a:solidFill>
                <a:effectLst/>
                <a:latin typeface="Monaco" pitchFamily="2" charset="0"/>
              </a:rPr>
              <a:t>-------------</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 command line arguments--------------------------------------</a:t>
            </a:r>
          </a:p>
          <a:p>
            <a:pPr>
              <a:buNone/>
            </a:pPr>
            <a:r>
              <a:rPr lang="en-GB" altLang="ja-JP" sz="800" dirty="0">
                <a:solidFill>
                  <a:srgbClr val="3B2322"/>
                </a:solidFill>
                <a:effectLst/>
                <a:latin typeface="Monaco" pitchFamily="2" charset="0"/>
              </a:rPr>
              <a:t>--------------------------------------------------------------------------------</a:t>
            </a:r>
          </a:p>
          <a:p>
            <a:pPr>
              <a:buNone/>
            </a:pPr>
            <a:r>
              <a:rPr lang="en-GB" altLang="ja-JP" sz="800" dirty="0">
                <a:solidFill>
                  <a:srgbClr val="3B2322"/>
                </a:solidFill>
                <a:effectLst/>
                <a:latin typeface="Monaco" pitchFamily="2" charset="0"/>
              </a:rPr>
              <a:t>This program is using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  You can use the following command line flags to</a:t>
            </a:r>
          </a:p>
          <a:p>
            <a:pPr>
              <a:buNone/>
            </a:pPr>
            <a:r>
              <a:rPr lang="en-GB" altLang="ja-JP" sz="800" dirty="0">
                <a:solidFill>
                  <a:srgbClr val="3B2322"/>
                </a:solidFill>
                <a:effectLst/>
                <a:latin typeface="Monaco" pitchFamily="2" charset="0"/>
              </a:rPr>
              <a:t>control its </a:t>
            </a:r>
            <a:r>
              <a:rPr lang="en-GB" altLang="ja-JP" sz="800" dirty="0" err="1">
                <a:solidFill>
                  <a:srgbClr val="3B2322"/>
                </a:solidFill>
                <a:effectLst/>
                <a:latin typeface="Monaco" pitchFamily="2" charset="0"/>
              </a:rPr>
              <a:t>behavior</a:t>
            </a:r>
            <a:r>
              <a:rPr lang="en-GB" altLang="ja-JP" sz="800" dirty="0">
                <a:solidFill>
                  <a:srgbClr val="3B2322"/>
                </a:solidFill>
                <a:effectLst/>
                <a:latin typeface="Monaco" pitchFamily="2" charset="0"/>
              </a:rPr>
              <a:t>:</a:t>
            </a:r>
          </a:p>
          <a:p>
            <a:pPr>
              <a:buNone/>
            </a:pPr>
            <a:br>
              <a:rPr lang="en-GB" altLang="ja-JP" sz="800" dirty="0">
                <a:solidFill>
                  <a:srgbClr val="3B2322"/>
                </a:solidFill>
                <a:effectLst/>
                <a:latin typeface="Monaco" pitchFamily="2" charset="0"/>
              </a:rPr>
            </a:br>
            <a:endParaRPr lang="en-GB" altLang="ja-JP" sz="800" dirty="0">
              <a:solidFill>
                <a:srgbClr val="3B2322"/>
              </a:solidFill>
              <a:effectLst/>
              <a:latin typeface="Monaco" pitchFamily="2" charset="0"/>
            </a:endParaRPr>
          </a:p>
          <a:p>
            <a:pPr>
              <a:buNone/>
            </a:pP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 Core Options:</a:t>
            </a:r>
          </a:p>
          <a:p>
            <a:pPr>
              <a:buNone/>
            </a:pPr>
            <a:r>
              <a:rPr lang="en-GB" altLang="ja-JP" sz="800" dirty="0">
                <a:solidFill>
                  <a:srgbClr val="3B2322"/>
                </a:solidFill>
                <a:effectLst/>
                <a:latin typeface="Monaco" pitchFamily="2" charset="0"/>
              </a:rPr>
              <a:t>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-help                  : print this message</a:t>
            </a:r>
          </a:p>
          <a:p>
            <a:pPr>
              <a:buNone/>
            </a:pPr>
            <a:r>
              <a:rPr lang="en-GB" altLang="ja-JP" sz="800" dirty="0">
                <a:solidFill>
                  <a:srgbClr val="3B2322"/>
                </a:solidFill>
                <a:effectLst/>
                <a:latin typeface="Monaco" pitchFamily="2" charset="0"/>
              </a:rPr>
              <a:t>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-disable-warnings      : disable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 warning messages</a:t>
            </a:r>
          </a:p>
          <a:p>
            <a:pPr>
              <a:buNone/>
            </a:pPr>
            <a:r>
              <a:rPr lang="en-GB" altLang="ja-JP" sz="800" dirty="0">
                <a:solidFill>
                  <a:srgbClr val="3B2322"/>
                </a:solidFill>
                <a:effectLst/>
                <a:latin typeface="Monaco" pitchFamily="2" charset="0"/>
              </a:rPr>
              <a:t>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-print-configuration   : print configuration</a:t>
            </a:r>
          </a:p>
          <a:p>
            <a:pPr>
              <a:buNone/>
            </a:pPr>
            <a:r>
              <a:rPr lang="en-GB" altLang="ja-JP" sz="800" dirty="0">
                <a:solidFill>
                  <a:srgbClr val="3B2322"/>
                </a:solidFill>
                <a:effectLst/>
                <a:latin typeface="Monaco" pitchFamily="2" charset="0"/>
              </a:rPr>
              <a:t>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-tune-internals        : allow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 to autotune policies and declare</a:t>
            </a:r>
          </a:p>
          <a:p>
            <a:pPr>
              <a:buNone/>
            </a:pPr>
            <a:r>
              <a:rPr lang="en-GB" altLang="ja-JP" sz="800" dirty="0">
                <a:solidFill>
                  <a:srgbClr val="3B2322"/>
                </a:solidFill>
                <a:effectLst/>
                <a:latin typeface="Monaco" pitchFamily="2" charset="0"/>
              </a:rPr>
              <a:t>                                   tuning features through the tuning system. If</a:t>
            </a:r>
          </a:p>
          <a:p>
            <a:pPr>
              <a:buNone/>
            </a:pPr>
            <a:r>
              <a:rPr lang="en-GB" altLang="ja-JP" sz="800" dirty="0">
                <a:solidFill>
                  <a:srgbClr val="3B2322"/>
                </a:solidFill>
                <a:effectLst/>
                <a:latin typeface="Monaco" pitchFamily="2" charset="0"/>
              </a:rPr>
              <a:t>                                   left off,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 uses heuristics</a:t>
            </a:r>
          </a:p>
          <a:p>
            <a:pPr>
              <a:buNone/>
            </a:pPr>
            <a:r>
              <a:rPr lang="en-GB" altLang="ja-JP" sz="800" dirty="0">
                <a:solidFill>
                  <a:srgbClr val="3B2322"/>
                </a:solidFill>
                <a:effectLst/>
                <a:latin typeface="Monaco" pitchFamily="2" charset="0"/>
              </a:rPr>
              <a:t>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a:t>
            </a:r>
            <a:r>
              <a:rPr lang="en-GB" altLang="ja-JP" sz="800" dirty="0" err="1">
                <a:solidFill>
                  <a:srgbClr val="3B2322"/>
                </a:solidFill>
                <a:effectLst/>
                <a:latin typeface="Monaco" pitchFamily="2" charset="0"/>
              </a:rPr>
              <a:t>num</a:t>
            </a:r>
            <a:r>
              <a:rPr lang="en-GB" altLang="ja-JP" sz="800" dirty="0">
                <a:solidFill>
                  <a:srgbClr val="3B2322"/>
                </a:solidFill>
                <a:effectLst/>
                <a:latin typeface="Monaco" pitchFamily="2" charset="0"/>
              </a:rPr>
              <a:t>-threads=INT       : specify total number of threads to use for</a:t>
            </a:r>
          </a:p>
          <a:p>
            <a:pPr>
              <a:buNone/>
            </a:pPr>
            <a:r>
              <a:rPr lang="en-GB" altLang="ja-JP" sz="800" dirty="0">
                <a:solidFill>
                  <a:srgbClr val="3B2322"/>
                </a:solidFill>
                <a:effectLst/>
                <a:latin typeface="Monaco" pitchFamily="2" charset="0"/>
              </a:rPr>
              <a:t>                                   parallel regions on the host.</a:t>
            </a:r>
          </a:p>
          <a:p>
            <a:pPr>
              <a:buNone/>
            </a:pPr>
            <a:r>
              <a:rPr lang="en-GB" altLang="ja-JP" sz="800" dirty="0">
                <a:solidFill>
                  <a:srgbClr val="3B2322"/>
                </a:solidFill>
                <a:effectLst/>
                <a:latin typeface="Monaco" pitchFamily="2" charset="0"/>
              </a:rPr>
              <a:t>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-device-id=INT         : specify device id to be used by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a:t>
            </a:r>
          </a:p>
          <a:p>
            <a:pPr>
              <a:buNone/>
            </a:pPr>
            <a:r>
              <a:rPr lang="en-GB" altLang="ja-JP" sz="800" dirty="0">
                <a:solidFill>
                  <a:srgbClr val="3B2322"/>
                </a:solidFill>
                <a:effectLst/>
                <a:latin typeface="Monaco" pitchFamily="2" charset="0"/>
              </a:rPr>
              <a:t>...</a:t>
            </a:r>
            <a:br>
              <a:rPr lang="en-GB" altLang="ja-JP" sz="800" dirty="0">
                <a:solidFill>
                  <a:srgbClr val="3B2322"/>
                </a:solidFill>
                <a:effectLst/>
                <a:latin typeface="Monaco" pitchFamily="2" charset="0"/>
              </a:rPr>
            </a:br>
            <a:r>
              <a:rPr lang="en-GB" altLang="ja-JP" sz="800" dirty="0">
                <a:solidFill>
                  <a:srgbClr val="3B2322"/>
                </a:solidFill>
                <a:effectLst/>
                <a:latin typeface="Monaco" pitchFamily="2" charset="0"/>
              </a:rPr>
              <a:t>Join us on Slack, visit https://</a:t>
            </a:r>
            <a:r>
              <a:rPr lang="en-GB" altLang="ja-JP" sz="800" dirty="0" err="1">
                <a:solidFill>
                  <a:srgbClr val="3B2322"/>
                </a:solidFill>
                <a:effectLst/>
                <a:latin typeface="Monaco" pitchFamily="2" charset="0"/>
              </a:rPr>
              <a:t>kokkosteam.slack.com</a:t>
            </a:r>
            <a:endParaRPr lang="en-GB" altLang="ja-JP" sz="800" dirty="0">
              <a:solidFill>
                <a:srgbClr val="3B2322"/>
              </a:solidFill>
              <a:effectLst/>
              <a:latin typeface="Monaco" pitchFamily="2" charset="0"/>
            </a:endParaRPr>
          </a:p>
          <a:p>
            <a:pPr>
              <a:buNone/>
            </a:pPr>
            <a:r>
              <a:rPr lang="en-GB" altLang="ja-JP" sz="800" dirty="0">
                <a:solidFill>
                  <a:srgbClr val="3B2322"/>
                </a:solidFill>
                <a:effectLst/>
                <a:latin typeface="Monaco" pitchFamily="2" charset="0"/>
              </a:rPr>
              <a:t>Report bugs to https://</a:t>
            </a:r>
            <a:r>
              <a:rPr lang="en-GB" altLang="ja-JP" sz="800" dirty="0" err="1">
                <a:solidFill>
                  <a:srgbClr val="3B2322"/>
                </a:solidFill>
                <a:effectLst/>
                <a:latin typeface="Monaco" pitchFamily="2" charset="0"/>
              </a:rPr>
              <a:t>github.com</a:t>
            </a:r>
            <a:r>
              <a:rPr lang="en-GB" altLang="ja-JP" sz="800" dirty="0">
                <a:solidFill>
                  <a:srgbClr val="3B2322"/>
                </a:solidFill>
                <a:effectLst/>
                <a:latin typeface="Monaco" pitchFamily="2" charset="0"/>
              </a:rPr>
              <a:t>/</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/issues</a:t>
            </a:r>
          </a:p>
          <a:p>
            <a:pPr>
              <a:buNone/>
            </a:pPr>
            <a:r>
              <a:rPr lang="en-GB" altLang="ja-JP" sz="800" dirty="0">
                <a:solidFill>
                  <a:srgbClr val="3B2322"/>
                </a:solidFill>
                <a:effectLst/>
                <a:latin typeface="Monaco" pitchFamily="2" charset="0"/>
              </a:rPr>
              <a:t>--------------------------------------------------------------------------------</a:t>
            </a:r>
          </a:p>
          <a:p>
            <a:pPr>
              <a:buNone/>
            </a:pPr>
            <a:br>
              <a:rPr lang="en-GB" altLang="ja-JP" sz="800" dirty="0">
                <a:solidFill>
                  <a:srgbClr val="3B2322"/>
                </a:solidFill>
                <a:effectLst/>
                <a:latin typeface="Monaco" pitchFamily="2" charset="0"/>
              </a:rPr>
            </a:br>
            <a:endParaRPr lang="en-GB" altLang="ja-JP" sz="800" dirty="0">
              <a:solidFill>
                <a:srgbClr val="3B2322"/>
              </a:solidFill>
              <a:effectLst/>
              <a:latin typeface="Monaco" pitchFamily="2" charset="0"/>
            </a:endParaRPr>
          </a:p>
          <a:p>
            <a:r>
              <a:rPr lang="en-GB" altLang="ja-JP" sz="800" dirty="0">
                <a:solidFill>
                  <a:srgbClr val="3B2322"/>
                </a:solidFill>
                <a:effectLst/>
                <a:latin typeface="Monaco" pitchFamily="2" charset="0"/>
              </a:rPr>
              <a:t>Goodbye World</a:t>
            </a:r>
          </a:p>
        </p:txBody>
      </p:sp>
      <p:sp>
        <p:nvSpPr>
          <p:cNvPr id="9" name="テキスト ボックス 8">
            <a:extLst>
              <a:ext uri="{FF2B5EF4-FFF2-40B4-BE49-F238E27FC236}">
                <a16:creationId xmlns:a16="http://schemas.microsoft.com/office/drawing/2014/main" id="{B9B0C1F1-5D32-4EFC-5E93-EFAAA8B3C35F}"/>
              </a:ext>
            </a:extLst>
          </p:cNvPr>
          <p:cNvSpPr txBox="1"/>
          <p:nvPr/>
        </p:nvSpPr>
        <p:spPr>
          <a:xfrm>
            <a:off x="5231585" y="390443"/>
            <a:ext cx="3712128" cy="62478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n-GB" altLang="ja-JP" sz="800" dirty="0">
                <a:solidFill>
                  <a:srgbClr val="3B2322"/>
                </a:solidFill>
                <a:effectLst/>
                <a:latin typeface="Monaco" pitchFamily="2" charset="0"/>
              </a:rPr>
              <a:t>[</a:t>
            </a:r>
            <a:r>
              <a:rPr lang="en-GB" altLang="ja-JP" sz="800" dirty="0" err="1">
                <a:solidFill>
                  <a:srgbClr val="3B2322"/>
                </a:solidFill>
                <a:effectLst/>
                <a:latin typeface="Monaco" pitchFamily="2" charset="0"/>
              </a:rPr>
              <a:t>build_cuda</a:t>
            </a:r>
            <a:r>
              <a:rPr lang="en-GB" altLang="ja-JP" sz="800" dirty="0">
                <a:solidFill>
                  <a:srgbClr val="3B2322"/>
                </a:solidFill>
                <a:effectLst/>
                <a:latin typeface="Monaco" pitchFamily="2" charset="0"/>
              </a:rPr>
              <a:t>]$ ./</a:t>
            </a:r>
            <a:r>
              <a:rPr lang="en-GB" altLang="ja-JP" sz="800" dirty="0" err="1">
                <a:solidFill>
                  <a:srgbClr val="3B2322"/>
                </a:solidFill>
                <a:effectLst/>
                <a:latin typeface="Monaco" pitchFamily="2" charset="0"/>
              </a:rPr>
              <a:t>HelloKokkos</a:t>
            </a:r>
            <a:r>
              <a:rPr lang="en-GB" altLang="ja-JP" sz="800" dirty="0">
                <a:solidFill>
                  <a:srgbClr val="3B2322"/>
                </a:solidFill>
                <a:effectLst/>
                <a:latin typeface="Monaco" pitchFamily="2" charset="0"/>
              </a:rPr>
              <a:t>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-print-configuration</a:t>
            </a:r>
          </a:p>
          <a:p>
            <a:pPr>
              <a:buNone/>
            </a:pPr>
            <a:r>
              <a:rPr lang="en-GB" altLang="ja-JP" sz="800" dirty="0">
                <a:solidFill>
                  <a:srgbClr val="3B2322"/>
                </a:solidFill>
                <a:effectLst/>
                <a:latin typeface="Monaco" pitchFamily="2" charset="0"/>
              </a:rPr>
              <a:t>  </a:t>
            </a: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 Version: 4.6.1</a:t>
            </a:r>
          </a:p>
          <a:p>
            <a:pPr>
              <a:buNone/>
            </a:pPr>
            <a:r>
              <a:rPr lang="en-GB" altLang="ja-JP" sz="800" dirty="0">
                <a:solidFill>
                  <a:srgbClr val="3B2322"/>
                </a:solidFill>
                <a:effectLst/>
                <a:latin typeface="Monaco" pitchFamily="2" charset="0"/>
              </a:rPr>
              <a:t>Compiler:</a:t>
            </a:r>
          </a:p>
          <a:p>
            <a:pPr>
              <a:buNone/>
            </a:pPr>
            <a:r>
              <a:rPr lang="en-GB" altLang="ja-JP" sz="800" dirty="0">
                <a:solidFill>
                  <a:srgbClr val="3B2322"/>
                </a:solidFill>
                <a:effectLst/>
                <a:latin typeface="Monaco" pitchFamily="2" charset="0"/>
              </a:rPr>
              <a:t>  KOKKOS_COMPILER_NVCC: 1260</a:t>
            </a:r>
          </a:p>
          <a:p>
            <a:pPr>
              <a:buNone/>
            </a:pPr>
            <a:r>
              <a:rPr lang="en-GB" altLang="ja-JP" sz="800" dirty="0">
                <a:solidFill>
                  <a:srgbClr val="3B2322"/>
                </a:solidFill>
                <a:effectLst/>
                <a:latin typeface="Monaco" pitchFamily="2" charset="0"/>
              </a:rPr>
              <a:t>  KOKKOS_COMPILER_NVHPC: 250100</a:t>
            </a:r>
          </a:p>
          <a:p>
            <a:pPr>
              <a:buNone/>
            </a:pPr>
            <a:r>
              <a:rPr lang="en-GB" altLang="ja-JP" sz="800" dirty="0">
                <a:solidFill>
                  <a:srgbClr val="3B2322"/>
                </a:solidFill>
                <a:effectLst/>
                <a:latin typeface="Monaco" pitchFamily="2" charset="0"/>
              </a:rPr>
              <a:t>Architecture:</a:t>
            </a:r>
          </a:p>
          <a:p>
            <a:pPr>
              <a:buNone/>
            </a:pPr>
            <a:r>
              <a:rPr lang="en-GB" altLang="ja-JP" sz="800" dirty="0">
                <a:solidFill>
                  <a:srgbClr val="3B2322"/>
                </a:solidFill>
                <a:effectLst/>
                <a:latin typeface="Monaco" pitchFamily="2" charset="0"/>
              </a:rPr>
              <a:t>  CPU architecture: none</a:t>
            </a:r>
          </a:p>
          <a:p>
            <a:pPr>
              <a:buNone/>
            </a:pPr>
            <a:r>
              <a:rPr lang="en-GB" altLang="ja-JP" sz="800" dirty="0">
                <a:solidFill>
                  <a:srgbClr val="3B2322"/>
                </a:solidFill>
                <a:effectLst/>
                <a:latin typeface="Monaco" pitchFamily="2" charset="0"/>
              </a:rPr>
              <a:t>  Default Device: Cuda</a:t>
            </a:r>
          </a:p>
          <a:p>
            <a:pPr>
              <a:buNone/>
            </a:pPr>
            <a:r>
              <a:rPr lang="en-GB" altLang="ja-JP" sz="800" dirty="0">
                <a:solidFill>
                  <a:srgbClr val="3B2322"/>
                </a:solidFill>
                <a:effectLst/>
                <a:latin typeface="Monaco" pitchFamily="2" charset="0"/>
              </a:rPr>
              <a:t>  GPU architecture: HOPPER90</a:t>
            </a:r>
          </a:p>
          <a:p>
            <a:pPr>
              <a:buNone/>
            </a:pPr>
            <a:r>
              <a:rPr lang="en-GB" altLang="ja-JP" sz="800" dirty="0">
                <a:solidFill>
                  <a:srgbClr val="3B2322"/>
                </a:solidFill>
                <a:effectLst/>
                <a:latin typeface="Monaco" pitchFamily="2" charset="0"/>
              </a:rPr>
              <a:t>  platform: 64bit</a:t>
            </a:r>
          </a:p>
          <a:p>
            <a:pPr>
              <a:buNone/>
            </a:pPr>
            <a:r>
              <a:rPr lang="en-GB" altLang="ja-JP" sz="800" dirty="0">
                <a:solidFill>
                  <a:srgbClr val="3B2322"/>
                </a:solidFill>
                <a:effectLst/>
                <a:latin typeface="Monaco" pitchFamily="2" charset="0"/>
              </a:rPr>
              <a:t>Atomics:</a:t>
            </a:r>
          </a:p>
          <a:p>
            <a:pPr>
              <a:buNone/>
            </a:pPr>
            <a:r>
              <a:rPr lang="en-GB" altLang="ja-JP" sz="800" dirty="0">
                <a:solidFill>
                  <a:srgbClr val="3B2322"/>
                </a:solidFill>
                <a:effectLst/>
                <a:latin typeface="Monaco" pitchFamily="2" charset="0"/>
              </a:rPr>
              <a:t>Vectorization:</a:t>
            </a:r>
          </a:p>
          <a:p>
            <a:pPr>
              <a:buNone/>
            </a:pPr>
            <a:r>
              <a:rPr lang="en-GB" altLang="ja-JP" sz="800" dirty="0">
                <a:solidFill>
                  <a:srgbClr val="3B2322"/>
                </a:solidFill>
                <a:effectLst/>
                <a:latin typeface="Monaco" pitchFamily="2" charset="0"/>
              </a:rPr>
              <a:t>  KOKKOS_ENABLE_PRAGMA_IVDEP: yes</a:t>
            </a:r>
          </a:p>
          <a:p>
            <a:pPr>
              <a:buNone/>
            </a:pPr>
            <a:r>
              <a:rPr lang="en-GB" altLang="ja-JP" sz="800" dirty="0">
                <a:solidFill>
                  <a:srgbClr val="3B2322"/>
                </a:solidFill>
                <a:effectLst/>
                <a:latin typeface="Monaco" pitchFamily="2" charset="0"/>
              </a:rPr>
              <a:t>  KOKKOS_ENABLE_PRAGMA_LOOPCOUNT: no</a:t>
            </a:r>
          </a:p>
          <a:p>
            <a:pPr>
              <a:buNone/>
            </a:pPr>
            <a:r>
              <a:rPr lang="en-GB" altLang="ja-JP" sz="800" dirty="0">
                <a:solidFill>
                  <a:srgbClr val="3B2322"/>
                </a:solidFill>
                <a:effectLst/>
                <a:latin typeface="Monaco" pitchFamily="2" charset="0"/>
              </a:rPr>
              <a:t>  KOKKOS_ENABLE_PRAGMA_UNROLL: yes</a:t>
            </a:r>
          </a:p>
          <a:p>
            <a:pPr>
              <a:buNone/>
            </a:pPr>
            <a:r>
              <a:rPr lang="en-GB" altLang="ja-JP" sz="800" dirty="0">
                <a:solidFill>
                  <a:srgbClr val="3B2322"/>
                </a:solidFill>
                <a:effectLst/>
                <a:latin typeface="Monaco" pitchFamily="2" charset="0"/>
              </a:rPr>
              <a:t>  KOKKOS_ENABLE_PRAGMA_VECTOR: yes</a:t>
            </a:r>
          </a:p>
          <a:p>
            <a:pPr>
              <a:buNone/>
            </a:pPr>
            <a:r>
              <a:rPr lang="en-GB" altLang="ja-JP" sz="800" dirty="0">
                <a:solidFill>
                  <a:srgbClr val="3B2322"/>
                </a:solidFill>
                <a:effectLst/>
                <a:latin typeface="Monaco" pitchFamily="2" charset="0"/>
              </a:rPr>
              <a:t>Memory:</a:t>
            </a:r>
          </a:p>
          <a:p>
            <a:pPr>
              <a:buNone/>
            </a:pPr>
            <a:r>
              <a:rPr lang="en-GB" altLang="ja-JP" sz="800" dirty="0">
                <a:solidFill>
                  <a:srgbClr val="3B2322"/>
                </a:solidFill>
                <a:effectLst/>
                <a:latin typeface="Monaco" pitchFamily="2" charset="0"/>
              </a:rPr>
              <a:t>Options:</a:t>
            </a:r>
          </a:p>
          <a:p>
            <a:pPr>
              <a:buNone/>
            </a:pPr>
            <a:r>
              <a:rPr lang="en-GB" altLang="ja-JP" sz="800" dirty="0">
                <a:solidFill>
                  <a:srgbClr val="3B2322"/>
                </a:solidFill>
                <a:effectLst/>
                <a:latin typeface="Monaco" pitchFamily="2" charset="0"/>
              </a:rPr>
              <a:t>  KOKKOS_ENABLE_ASM: no</a:t>
            </a:r>
          </a:p>
          <a:p>
            <a:pPr>
              <a:buNone/>
            </a:pPr>
            <a:r>
              <a:rPr lang="en-GB" altLang="ja-JP" sz="800" dirty="0">
                <a:solidFill>
                  <a:srgbClr val="3B2322"/>
                </a:solidFill>
                <a:effectLst/>
                <a:latin typeface="Monaco" pitchFamily="2" charset="0"/>
              </a:rPr>
              <a:t>  KOKKOS_ENABLE_CXX17: yes</a:t>
            </a:r>
          </a:p>
          <a:p>
            <a:pPr>
              <a:buNone/>
            </a:pPr>
            <a:r>
              <a:rPr lang="en-GB" altLang="ja-JP" sz="800" dirty="0">
                <a:solidFill>
                  <a:srgbClr val="3B2322"/>
                </a:solidFill>
                <a:effectLst/>
                <a:latin typeface="Monaco" pitchFamily="2" charset="0"/>
              </a:rPr>
              <a:t>  KOKKOS_ENABLE_CXX20: no</a:t>
            </a:r>
          </a:p>
          <a:p>
            <a:pPr>
              <a:buNone/>
            </a:pPr>
            <a:r>
              <a:rPr lang="en-GB" altLang="ja-JP" sz="800" dirty="0">
                <a:solidFill>
                  <a:srgbClr val="3B2322"/>
                </a:solidFill>
                <a:effectLst/>
                <a:latin typeface="Monaco" pitchFamily="2" charset="0"/>
              </a:rPr>
              <a:t>  KOKKOS_ENABLE_CXX23: no</a:t>
            </a:r>
          </a:p>
          <a:p>
            <a:pPr>
              <a:buNone/>
            </a:pPr>
            <a:r>
              <a:rPr lang="en-GB" altLang="ja-JP" sz="800" dirty="0">
                <a:solidFill>
                  <a:srgbClr val="3B2322"/>
                </a:solidFill>
                <a:effectLst/>
                <a:latin typeface="Monaco" pitchFamily="2" charset="0"/>
              </a:rPr>
              <a:t>  KOKKOS_ENABLE_CXX26: no</a:t>
            </a:r>
          </a:p>
          <a:p>
            <a:pPr>
              <a:buNone/>
            </a:pPr>
            <a:r>
              <a:rPr lang="en-GB" altLang="ja-JP" sz="800" dirty="0">
                <a:solidFill>
                  <a:srgbClr val="3B2322"/>
                </a:solidFill>
                <a:effectLst/>
                <a:latin typeface="Monaco" pitchFamily="2" charset="0"/>
              </a:rPr>
              <a:t>  KOKKOS_ENABLE_DEBUG_BOUNDS_CHECK: no</a:t>
            </a:r>
          </a:p>
          <a:p>
            <a:pPr>
              <a:buNone/>
            </a:pPr>
            <a:r>
              <a:rPr lang="en-GB" altLang="ja-JP" sz="800" dirty="0">
                <a:solidFill>
                  <a:srgbClr val="3B2322"/>
                </a:solidFill>
                <a:effectLst/>
                <a:latin typeface="Monaco" pitchFamily="2" charset="0"/>
              </a:rPr>
              <a:t>  KOKKOS_ENABLE_HWLOC: no</a:t>
            </a:r>
          </a:p>
          <a:p>
            <a:pPr>
              <a:buNone/>
            </a:pPr>
            <a:r>
              <a:rPr lang="en-GB" altLang="ja-JP" sz="800" dirty="0">
                <a:solidFill>
                  <a:srgbClr val="3B2322"/>
                </a:solidFill>
                <a:effectLst/>
                <a:latin typeface="Monaco" pitchFamily="2" charset="0"/>
              </a:rPr>
              <a:t>  KOKKOS_ENABLE_LIBDL: yes</a:t>
            </a:r>
          </a:p>
          <a:p>
            <a:pPr>
              <a:buNone/>
            </a:pPr>
            <a:r>
              <a:rPr lang="en-GB" altLang="ja-JP" sz="800" dirty="0">
                <a:solidFill>
                  <a:srgbClr val="3B2322"/>
                </a:solidFill>
                <a:effectLst/>
                <a:latin typeface="Monaco" pitchFamily="2" charset="0"/>
              </a:rPr>
              <a:t>Host Serial Execution Space:</a:t>
            </a:r>
          </a:p>
          <a:p>
            <a:pPr>
              <a:buNone/>
            </a:pPr>
            <a:r>
              <a:rPr lang="en-GB" altLang="ja-JP" sz="800" dirty="0">
                <a:solidFill>
                  <a:srgbClr val="3B2322"/>
                </a:solidFill>
                <a:effectLst/>
                <a:latin typeface="Monaco" pitchFamily="2" charset="0"/>
              </a:rPr>
              <a:t>  KOKKOS_ENABLE_SERIAL: yes</a:t>
            </a:r>
          </a:p>
          <a:p>
            <a:pPr>
              <a:buNone/>
            </a:pPr>
            <a:br>
              <a:rPr lang="en-GB" altLang="ja-JP" sz="800" dirty="0">
                <a:solidFill>
                  <a:srgbClr val="3B2322"/>
                </a:solidFill>
                <a:effectLst/>
                <a:latin typeface="Monaco" pitchFamily="2" charset="0"/>
              </a:rPr>
            </a:br>
            <a:endParaRPr lang="en-GB" altLang="ja-JP" sz="800" dirty="0">
              <a:solidFill>
                <a:srgbClr val="3B2322"/>
              </a:solidFill>
              <a:effectLst/>
              <a:latin typeface="Monaco" pitchFamily="2" charset="0"/>
            </a:endParaRPr>
          </a:p>
          <a:p>
            <a:pPr>
              <a:buNone/>
            </a:pPr>
            <a:r>
              <a:rPr lang="en-GB" altLang="ja-JP" sz="800" dirty="0">
                <a:solidFill>
                  <a:srgbClr val="3B2322"/>
                </a:solidFill>
                <a:effectLst/>
                <a:latin typeface="Monaco" pitchFamily="2" charset="0"/>
              </a:rPr>
              <a:t>Serial Runtime Configuration:</a:t>
            </a:r>
          </a:p>
          <a:p>
            <a:pPr>
              <a:buNone/>
            </a:pPr>
            <a:r>
              <a:rPr lang="en-GB" altLang="ja-JP" sz="800" dirty="0">
                <a:solidFill>
                  <a:srgbClr val="3B2322"/>
                </a:solidFill>
                <a:effectLst/>
                <a:latin typeface="Monaco" pitchFamily="2" charset="0"/>
              </a:rPr>
              <a:t>Device Execution Space:</a:t>
            </a:r>
          </a:p>
          <a:p>
            <a:pPr>
              <a:buNone/>
            </a:pPr>
            <a:r>
              <a:rPr lang="en-GB" altLang="ja-JP" sz="800" dirty="0">
                <a:solidFill>
                  <a:srgbClr val="3B2322"/>
                </a:solidFill>
                <a:effectLst/>
                <a:latin typeface="Monaco" pitchFamily="2" charset="0"/>
              </a:rPr>
              <a:t>  KOKKOS_ENABLE_CUDA: yes</a:t>
            </a:r>
          </a:p>
          <a:p>
            <a:pPr>
              <a:buNone/>
            </a:pPr>
            <a:r>
              <a:rPr lang="en-GB" altLang="ja-JP" sz="800" dirty="0">
                <a:solidFill>
                  <a:srgbClr val="3B2322"/>
                </a:solidFill>
                <a:effectLst/>
                <a:latin typeface="Monaco" pitchFamily="2" charset="0"/>
              </a:rPr>
              <a:t>Cuda Options:</a:t>
            </a:r>
          </a:p>
          <a:p>
            <a:pPr>
              <a:buNone/>
            </a:pPr>
            <a:r>
              <a:rPr lang="en-GB" altLang="ja-JP" sz="800" dirty="0">
                <a:solidFill>
                  <a:srgbClr val="3B2322"/>
                </a:solidFill>
                <a:effectLst/>
                <a:latin typeface="Monaco" pitchFamily="2" charset="0"/>
              </a:rPr>
              <a:t>  KOKKOS_ENABLE_CUDA_RELOCATABLE_DEVICE_CODE: no</a:t>
            </a:r>
          </a:p>
          <a:p>
            <a:pPr>
              <a:buNone/>
            </a:pPr>
            <a:r>
              <a:rPr lang="en-GB" altLang="ja-JP" sz="800" dirty="0">
                <a:solidFill>
                  <a:srgbClr val="3B2322"/>
                </a:solidFill>
                <a:effectLst/>
                <a:latin typeface="Monaco" pitchFamily="2" charset="0"/>
              </a:rPr>
              <a:t>  KOKKOS_ENABLE_CUDA_UVM: no</a:t>
            </a:r>
          </a:p>
          <a:p>
            <a:pPr>
              <a:buNone/>
            </a:pPr>
            <a:r>
              <a:rPr lang="en-GB" altLang="ja-JP" sz="800" dirty="0">
                <a:solidFill>
                  <a:srgbClr val="3B2322"/>
                </a:solidFill>
                <a:effectLst/>
                <a:latin typeface="Monaco" pitchFamily="2" charset="0"/>
              </a:rPr>
              <a:t>  KOKKOS_ENABLE_IMPL_CUDA_MALLOC_ASYNC: no</a:t>
            </a:r>
          </a:p>
          <a:p>
            <a:pPr>
              <a:buNone/>
            </a:pPr>
            <a:br>
              <a:rPr lang="en-GB" altLang="ja-JP" sz="800" dirty="0">
                <a:solidFill>
                  <a:srgbClr val="3B2322"/>
                </a:solidFill>
                <a:effectLst/>
                <a:latin typeface="Monaco" pitchFamily="2" charset="0"/>
              </a:rPr>
            </a:br>
            <a:endParaRPr lang="en-GB" altLang="ja-JP" sz="800" dirty="0">
              <a:solidFill>
                <a:srgbClr val="3B2322"/>
              </a:solidFill>
              <a:effectLst/>
              <a:latin typeface="Monaco" pitchFamily="2" charset="0"/>
            </a:endParaRPr>
          </a:p>
          <a:p>
            <a:pPr>
              <a:buNone/>
            </a:pPr>
            <a:r>
              <a:rPr lang="en-GB" altLang="ja-JP" sz="800" dirty="0">
                <a:solidFill>
                  <a:srgbClr val="3B2322"/>
                </a:solidFill>
                <a:effectLst/>
                <a:latin typeface="Monaco" pitchFamily="2" charset="0"/>
              </a:rPr>
              <a:t>Cuda Runtime Configuration:</a:t>
            </a:r>
          </a:p>
          <a:p>
            <a:pPr>
              <a:buNone/>
            </a:pPr>
            <a:r>
              <a:rPr lang="en-GB" altLang="ja-JP" sz="800" dirty="0">
                <a:solidFill>
                  <a:srgbClr val="3B2322"/>
                </a:solidFill>
                <a:effectLst/>
                <a:latin typeface="Monaco" pitchFamily="2" charset="0"/>
              </a:rPr>
              <a:t>macro  KOKKOS_ENABLE_CUDA      : defined</a:t>
            </a:r>
          </a:p>
          <a:p>
            <a:pPr>
              <a:buNone/>
            </a:pPr>
            <a:r>
              <a:rPr lang="en-GB" altLang="ja-JP" sz="800" dirty="0">
                <a:solidFill>
                  <a:srgbClr val="3B2322"/>
                </a:solidFill>
                <a:effectLst/>
                <a:latin typeface="Monaco" pitchFamily="2" charset="0"/>
              </a:rPr>
              <a:t>macro  CUDA_VERSION          = 12060 = version 12.6</a:t>
            </a:r>
          </a:p>
          <a:p>
            <a:pPr>
              <a:buNone/>
            </a:pPr>
            <a:r>
              <a:rPr lang="en-GB" altLang="ja-JP" sz="800" dirty="0" err="1">
                <a:solidFill>
                  <a:srgbClr val="3B2322"/>
                </a:solidFill>
                <a:effectLst/>
                <a:latin typeface="Monaco" pitchFamily="2" charset="0"/>
              </a:rPr>
              <a:t>Kokkos</a:t>
            </a:r>
            <a:r>
              <a:rPr lang="en-GB" altLang="ja-JP" sz="800" dirty="0">
                <a:solidFill>
                  <a:srgbClr val="3B2322"/>
                </a:solidFill>
                <a:effectLst/>
                <a:latin typeface="Monaco" pitchFamily="2" charset="0"/>
              </a:rPr>
              <a:t>::Cuda[ 0 ] NVIDIA GH200 480GB : Selected</a:t>
            </a:r>
          </a:p>
          <a:p>
            <a:pPr>
              <a:buNone/>
            </a:pPr>
            <a:r>
              <a:rPr lang="en-GB" altLang="ja-JP" sz="800" dirty="0">
                <a:solidFill>
                  <a:srgbClr val="3B2322"/>
                </a:solidFill>
                <a:effectLst/>
                <a:latin typeface="Monaco" pitchFamily="2" charset="0"/>
              </a:rPr>
              <a:t>  Capability: 9.0</a:t>
            </a:r>
          </a:p>
          <a:p>
            <a:pPr>
              <a:buNone/>
            </a:pPr>
            <a:r>
              <a:rPr lang="en-GB" altLang="ja-JP" sz="800" dirty="0">
                <a:solidFill>
                  <a:srgbClr val="3B2322"/>
                </a:solidFill>
                <a:effectLst/>
                <a:latin typeface="Monaco" pitchFamily="2" charset="0"/>
              </a:rPr>
              <a:t>  Total Global Memory: 95 GiB</a:t>
            </a:r>
          </a:p>
          <a:p>
            <a:pPr>
              <a:buNone/>
            </a:pPr>
            <a:r>
              <a:rPr lang="en-GB" altLang="ja-JP" sz="800" dirty="0">
                <a:solidFill>
                  <a:srgbClr val="3B2322"/>
                </a:solidFill>
                <a:effectLst/>
                <a:latin typeface="Monaco" pitchFamily="2" charset="0"/>
              </a:rPr>
              <a:t>  Shared Memory per Block: 48 KiB</a:t>
            </a:r>
          </a:p>
          <a:p>
            <a:pPr>
              <a:buNone/>
            </a:pPr>
            <a:r>
              <a:rPr lang="en-GB" altLang="ja-JP" sz="800" dirty="0">
                <a:solidFill>
                  <a:srgbClr val="3B2322"/>
                </a:solidFill>
                <a:effectLst/>
                <a:latin typeface="Monaco" pitchFamily="2" charset="0"/>
              </a:rPr>
              <a:t>  Can access system allocated memory: 1</a:t>
            </a:r>
          </a:p>
          <a:p>
            <a:pPr>
              <a:buNone/>
            </a:pPr>
            <a:r>
              <a:rPr lang="en-GB" altLang="ja-JP" sz="800" dirty="0">
                <a:solidFill>
                  <a:srgbClr val="3B2322"/>
                </a:solidFill>
                <a:effectLst/>
                <a:latin typeface="Monaco" pitchFamily="2" charset="0"/>
              </a:rPr>
              <a:t>    via Address Translation Service: 1</a:t>
            </a:r>
          </a:p>
          <a:p>
            <a:r>
              <a:rPr lang="en-GB" altLang="ja-JP" sz="800" dirty="0">
                <a:solidFill>
                  <a:srgbClr val="3B2322"/>
                </a:solidFill>
                <a:effectLst/>
                <a:latin typeface="Monaco" pitchFamily="2" charset="0"/>
              </a:rPr>
              <a:t>Goodbye World</a:t>
            </a:r>
          </a:p>
        </p:txBody>
      </p:sp>
    </p:spTree>
    <p:extLst>
      <p:ext uri="{BB962C8B-B14F-4D97-AF65-F5344CB8AC3E}">
        <p14:creationId xmlns:p14="http://schemas.microsoft.com/office/powerpoint/2010/main" val="410988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0338F4-7DD9-D3FD-CFFE-9C6BEE75C2FD}"/>
              </a:ext>
            </a:extLst>
          </p:cNvPr>
          <p:cNvSpPr>
            <a:spLocks noGrp="1"/>
          </p:cNvSpPr>
          <p:nvPr>
            <p:ph type="title"/>
          </p:nvPr>
        </p:nvSpPr>
        <p:spPr/>
        <p:txBody>
          <a:bodyPr/>
          <a:lstStyle/>
          <a:p>
            <a:r>
              <a:rPr lang="en-US" dirty="0" err="1"/>
              <a:t>内容</a:t>
            </a:r>
            <a:endParaRPr lang="en-US" dirty="0"/>
          </a:p>
        </p:txBody>
      </p:sp>
      <p:sp>
        <p:nvSpPr>
          <p:cNvPr id="3" name="コンテンツ プレースホルダー 2">
            <a:extLst>
              <a:ext uri="{FF2B5EF4-FFF2-40B4-BE49-F238E27FC236}">
                <a16:creationId xmlns:a16="http://schemas.microsoft.com/office/drawing/2014/main" id="{0FF54A59-3314-95A8-CF93-216A6810AFC6}"/>
              </a:ext>
            </a:extLst>
          </p:cNvPr>
          <p:cNvSpPr>
            <a:spLocks noGrp="1"/>
          </p:cNvSpPr>
          <p:nvPr>
            <p:ph idx="1"/>
          </p:nvPr>
        </p:nvSpPr>
        <p:spPr/>
        <p:txBody>
          <a:bodyPr/>
          <a:lstStyle/>
          <a:p>
            <a:pPr marL="457200" indent="-457200">
              <a:buFont typeface="+mj-lt"/>
              <a:buAutoNum type="arabicPeriod"/>
            </a:pPr>
            <a:r>
              <a:rPr lang="en-US" dirty="0" err="1"/>
              <a:t>Kokkosイントロ（文法以前</a:t>
            </a:r>
            <a:r>
              <a:rPr lang="en-US" dirty="0"/>
              <a:t>）</a:t>
            </a:r>
          </a:p>
          <a:p>
            <a:pPr marL="457200" indent="-457200">
              <a:buFont typeface="+mj-lt"/>
              <a:buAutoNum type="arabicPeriod"/>
            </a:pPr>
            <a:r>
              <a:rPr lang="en-US" dirty="0" err="1">
                <a:solidFill>
                  <a:schemeClr val="accent2"/>
                </a:solidFill>
              </a:rPr>
              <a:t>基本的な構文</a:t>
            </a:r>
            <a:endParaRPr lang="en-US" dirty="0">
              <a:solidFill>
                <a:schemeClr val="accent2"/>
              </a:solidFill>
            </a:endParaRPr>
          </a:p>
          <a:p>
            <a:pPr marL="457200" indent="-457200">
              <a:buFont typeface="+mj-lt"/>
              <a:buAutoNum type="arabicPeriod"/>
            </a:pPr>
            <a:r>
              <a:rPr lang="en-US" dirty="0" err="1"/>
              <a:t>格子QCDコード移植の経験</a:t>
            </a:r>
            <a:endParaRPr lang="en-US" dirty="0"/>
          </a:p>
        </p:txBody>
      </p:sp>
    </p:spTree>
    <p:extLst>
      <p:ext uri="{BB962C8B-B14F-4D97-AF65-F5344CB8AC3E}">
        <p14:creationId xmlns:p14="http://schemas.microsoft.com/office/powerpoint/2010/main" val="4194821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B84AA3-7AF7-FBAE-F415-BCE2C2753EAF}"/>
              </a:ext>
            </a:extLst>
          </p:cNvPr>
          <p:cNvSpPr>
            <a:spLocks noGrp="1"/>
          </p:cNvSpPr>
          <p:nvPr>
            <p:ph type="title"/>
          </p:nvPr>
        </p:nvSpPr>
        <p:spPr/>
        <p:txBody>
          <a:bodyPr/>
          <a:lstStyle/>
          <a:p>
            <a:r>
              <a:rPr lang="en-US" dirty="0" err="1"/>
              <a:t>関数オブジェクトとlambda</a:t>
            </a:r>
            <a:endParaRPr lang="en-US" dirty="0"/>
          </a:p>
        </p:txBody>
      </p:sp>
      <p:sp>
        <p:nvSpPr>
          <p:cNvPr id="3" name="コンテンツ プレースホルダー 2">
            <a:extLst>
              <a:ext uri="{FF2B5EF4-FFF2-40B4-BE49-F238E27FC236}">
                <a16:creationId xmlns:a16="http://schemas.microsoft.com/office/drawing/2014/main" id="{F6B21F47-6DE0-FF5E-5D4A-C6CCBEF35C98}"/>
              </a:ext>
            </a:extLst>
          </p:cNvPr>
          <p:cNvSpPr>
            <a:spLocks noGrp="1"/>
          </p:cNvSpPr>
          <p:nvPr>
            <p:ph idx="1"/>
          </p:nvPr>
        </p:nvSpPr>
        <p:spPr>
          <a:xfrm>
            <a:off x="628650" y="1834014"/>
            <a:ext cx="7886700" cy="1672584"/>
          </a:xfrm>
        </p:spPr>
        <p:txBody>
          <a:bodyPr>
            <a:normAutofit fontScale="92500" lnSpcReduction="20000"/>
          </a:bodyPr>
          <a:lstStyle/>
          <a:p>
            <a:r>
              <a:rPr lang="en-US" dirty="0"/>
              <a:t>C++ lambda: </a:t>
            </a:r>
            <a:r>
              <a:rPr lang="en-US" dirty="0" err="1"/>
              <a:t>変数や即値に関数を格納する仕組み</a:t>
            </a:r>
            <a:endParaRPr lang="en-US" dirty="0"/>
          </a:p>
          <a:p>
            <a:pPr lvl="1"/>
            <a:r>
              <a:rPr lang="en-US" dirty="0"/>
              <a:t>C++11から</a:t>
            </a:r>
          </a:p>
          <a:p>
            <a:pPr lvl="1"/>
            <a:r>
              <a:rPr lang="en-US" dirty="0" err="1"/>
              <a:t>それ以前は関数オブジェクト作っていた</a:t>
            </a:r>
            <a:endParaRPr lang="en-US" dirty="0"/>
          </a:p>
          <a:p>
            <a:pPr lvl="1"/>
            <a:r>
              <a:rPr lang="en-US" dirty="0" err="1"/>
              <a:t>lambdaというキーワードはないけれど</a:t>
            </a:r>
            <a:r>
              <a:rPr lang="en-US" dirty="0">
                <a:latin typeface="Monaco" pitchFamily="2" charset="0"/>
              </a:rPr>
              <a:t>[]</a:t>
            </a:r>
            <a:r>
              <a:rPr lang="en-US" dirty="0" err="1"/>
              <a:t>で記述できる</a:t>
            </a:r>
            <a:endParaRPr lang="en-US" dirty="0"/>
          </a:p>
          <a:p>
            <a:pPr lvl="1"/>
            <a:r>
              <a:rPr lang="en-US" dirty="0">
                <a:latin typeface="Monaco" pitchFamily="2" charset="0"/>
              </a:rPr>
              <a:t>[=]</a:t>
            </a:r>
            <a:r>
              <a:rPr lang="en-US" dirty="0" err="1"/>
              <a:t>でコピーキャプチャ</a:t>
            </a:r>
            <a:r>
              <a:rPr lang="en-US" dirty="0"/>
              <a:t>、</a:t>
            </a:r>
            <a:r>
              <a:rPr lang="en-US" dirty="0">
                <a:latin typeface="Monaco" pitchFamily="2" charset="0"/>
              </a:rPr>
              <a:t>[&amp;]</a:t>
            </a:r>
            <a:r>
              <a:rPr lang="en-US" dirty="0" err="1"/>
              <a:t>で参照キャプチャ、外の変数にアクセスできる</a:t>
            </a:r>
            <a:endParaRPr lang="en-US" dirty="0"/>
          </a:p>
          <a:p>
            <a:pPr lvl="1"/>
            <a:r>
              <a:rPr lang="en-US" dirty="0" err="1"/>
              <a:t>Kokkosで</a:t>
            </a:r>
            <a:r>
              <a:rPr lang="en-US" dirty="0">
                <a:latin typeface="Monaco" pitchFamily="2" charset="0"/>
              </a:rPr>
              <a:t>[=]</a:t>
            </a:r>
            <a:r>
              <a:rPr lang="en-US" dirty="0" err="1"/>
              <a:t>に代えてマクロ</a:t>
            </a:r>
            <a:r>
              <a:rPr lang="en-US" dirty="0" err="1">
                <a:latin typeface="Monaco" pitchFamily="2" charset="0"/>
              </a:rPr>
              <a:t>KOKKOS_LAMBDA</a:t>
            </a:r>
            <a:r>
              <a:rPr lang="en-US" dirty="0" err="1"/>
              <a:t>を使う</a:t>
            </a:r>
            <a:endParaRPr lang="en-US" dirty="0"/>
          </a:p>
        </p:txBody>
      </p:sp>
      <p:sp>
        <p:nvSpPr>
          <p:cNvPr id="5" name="テキスト ボックス 4">
            <a:extLst>
              <a:ext uri="{FF2B5EF4-FFF2-40B4-BE49-F238E27FC236}">
                <a16:creationId xmlns:a16="http://schemas.microsoft.com/office/drawing/2014/main" id="{01C9874E-C1E0-70FA-A962-8C393480F0A5}"/>
              </a:ext>
            </a:extLst>
          </p:cNvPr>
          <p:cNvSpPr txBox="1"/>
          <p:nvPr/>
        </p:nvSpPr>
        <p:spPr>
          <a:xfrm>
            <a:off x="968928" y="3633146"/>
            <a:ext cx="4504888"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None/>
            </a:pPr>
            <a:r>
              <a:rPr lang="en-GB" altLang="ja-JP" sz="1200" dirty="0">
                <a:solidFill>
                  <a:srgbClr val="3200CA"/>
                </a:solidFill>
                <a:effectLst/>
                <a:latin typeface="Monaco" pitchFamily="2" charset="0"/>
              </a:rPr>
              <a:t>// C++</a:t>
            </a:r>
            <a:r>
              <a:rPr lang="en-GB" altLang="ja-JP" sz="1200" dirty="0">
                <a:solidFill>
                  <a:srgbClr val="9F1410"/>
                </a:solidFill>
                <a:effectLst/>
                <a:latin typeface="Monaco" pitchFamily="2" charset="0"/>
              </a:rPr>
              <a:t>11</a:t>
            </a:r>
            <a:r>
              <a:rPr lang="ja-JP" altLang="en-US" sz="1200">
                <a:solidFill>
                  <a:srgbClr val="3200CA"/>
                </a:solidFill>
                <a:effectLst/>
                <a:latin typeface="Monaco" pitchFamily="2" charset="0"/>
              </a:rPr>
              <a:t>以前</a:t>
            </a:r>
          </a:p>
          <a:p>
            <a:pPr>
              <a:buNone/>
            </a:pPr>
            <a:r>
              <a:rPr lang="en-GB" altLang="ja-JP" sz="1200" dirty="0">
                <a:solidFill>
                  <a:srgbClr val="149802"/>
                </a:solidFill>
                <a:effectLst/>
                <a:latin typeface="Monaco" pitchFamily="2" charset="0"/>
              </a:rPr>
              <a:t>struct</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GraterThanDouble</a:t>
            </a:r>
            <a:r>
              <a:rPr lang="en-GB" altLang="ja-JP" sz="1200" dirty="0">
                <a:solidFill>
                  <a:srgbClr val="3B2322"/>
                </a:solidFill>
                <a:effectLst/>
                <a:latin typeface="Monaco" pitchFamily="2" charset="0"/>
              </a:rPr>
              <a:t>{</a:t>
            </a:r>
          </a:p>
          <a:p>
            <a:pPr>
              <a:buNone/>
            </a:pPr>
            <a:r>
              <a:rPr lang="en-GB" altLang="ja-JP" sz="1200" dirty="0">
                <a:solidFill>
                  <a:srgbClr val="3B2322"/>
                </a:solidFill>
                <a:effectLst/>
                <a:latin typeface="Monaco" pitchFamily="2" charset="0"/>
              </a:rPr>
              <a:t>    </a:t>
            </a:r>
            <a:r>
              <a:rPr lang="en-GB" altLang="ja-JP" sz="1200" dirty="0">
                <a:solidFill>
                  <a:srgbClr val="149802"/>
                </a:solidFill>
                <a:effectLst/>
                <a:latin typeface="Monaco" pitchFamily="2" charset="0"/>
              </a:rPr>
              <a:t>bool</a:t>
            </a:r>
            <a:r>
              <a:rPr lang="en-GB" altLang="ja-JP" sz="1200" dirty="0">
                <a:solidFill>
                  <a:srgbClr val="3B2322"/>
                </a:solidFill>
                <a:effectLst/>
                <a:latin typeface="Monaco" pitchFamily="2" charset="0"/>
              </a:rPr>
              <a:t> </a:t>
            </a:r>
            <a:r>
              <a:rPr lang="en-GB" altLang="ja-JP" sz="1200" dirty="0">
                <a:solidFill>
                  <a:srgbClr val="A6520C"/>
                </a:solidFill>
                <a:effectLst/>
                <a:latin typeface="Monaco" pitchFamily="2" charset="0"/>
              </a:rPr>
              <a:t>operator</a:t>
            </a:r>
            <a:r>
              <a:rPr lang="en-GB" altLang="ja-JP" sz="1200" dirty="0">
                <a:solidFill>
                  <a:srgbClr val="3B2322"/>
                </a:solidFill>
                <a:effectLst/>
                <a:latin typeface="Monaco" pitchFamily="2" charset="0"/>
              </a:rPr>
              <a:t>()(</a:t>
            </a:r>
            <a:r>
              <a:rPr lang="en-GB" altLang="ja-JP" sz="1200" dirty="0">
                <a:solidFill>
                  <a:srgbClr val="149802"/>
                </a:solidFill>
                <a:effectLst/>
                <a:latin typeface="Monaco" pitchFamily="2" charset="0"/>
              </a:rPr>
              <a:t>double</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lhs</a:t>
            </a:r>
            <a:r>
              <a:rPr lang="en-GB" altLang="ja-JP" sz="1200" dirty="0">
                <a:solidFill>
                  <a:srgbClr val="3B2322"/>
                </a:solidFill>
                <a:effectLst/>
                <a:latin typeface="Monaco" pitchFamily="2" charset="0"/>
              </a:rPr>
              <a:t>, </a:t>
            </a:r>
            <a:r>
              <a:rPr lang="en-GB" altLang="ja-JP" sz="1200" dirty="0">
                <a:solidFill>
                  <a:srgbClr val="149802"/>
                </a:solidFill>
                <a:effectLst/>
                <a:latin typeface="Monaco" pitchFamily="2" charset="0"/>
              </a:rPr>
              <a:t>double</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rhs</a:t>
            </a:r>
            <a:r>
              <a:rPr lang="en-GB" altLang="ja-JP" sz="1200" dirty="0">
                <a:solidFill>
                  <a:srgbClr val="3B2322"/>
                </a:solidFill>
                <a:effectLst/>
                <a:latin typeface="Monaco" pitchFamily="2" charset="0"/>
              </a:rPr>
              <a:t>){</a:t>
            </a:r>
          </a:p>
          <a:p>
            <a:pPr>
              <a:buNone/>
            </a:pPr>
            <a:r>
              <a:rPr lang="en-GB" altLang="ja-JP" sz="1200" dirty="0">
                <a:solidFill>
                  <a:srgbClr val="3B2322"/>
                </a:solidFill>
                <a:effectLst/>
                <a:latin typeface="Monaco" pitchFamily="2" charset="0"/>
              </a:rPr>
              <a:t>        </a:t>
            </a:r>
            <a:r>
              <a:rPr lang="en-GB" altLang="ja-JP" sz="1200" dirty="0">
                <a:solidFill>
                  <a:srgbClr val="A6520C"/>
                </a:solidFill>
                <a:effectLst/>
                <a:latin typeface="Monaco" pitchFamily="2" charset="0"/>
              </a:rPr>
              <a:t>return</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lhs</a:t>
            </a:r>
            <a:r>
              <a:rPr lang="en-GB" altLang="ja-JP" sz="1200" dirty="0">
                <a:solidFill>
                  <a:srgbClr val="3B2322"/>
                </a:solidFill>
                <a:effectLst/>
                <a:latin typeface="Monaco" pitchFamily="2" charset="0"/>
              </a:rPr>
              <a:t> &gt; </a:t>
            </a:r>
            <a:r>
              <a:rPr lang="en-GB" altLang="ja-JP" sz="1200" dirty="0" err="1">
                <a:solidFill>
                  <a:srgbClr val="3B2322"/>
                </a:solidFill>
                <a:effectLst/>
                <a:latin typeface="Monaco" pitchFamily="2" charset="0"/>
              </a:rPr>
              <a:t>rhs</a:t>
            </a:r>
            <a:r>
              <a:rPr lang="en-GB" altLang="ja-JP" sz="1200" dirty="0">
                <a:solidFill>
                  <a:srgbClr val="3B2322"/>
                </a:solidFill>
                <a:effectLst/>
                <a:latin typeface="Monaco" pitchFamily="2" charset="0"/>
              </a:rPr>
              <a:t>;</a:t>
            </a:r>
          </a:p>
          <a:p>
            <a:pPr>
              <a:buNone/>
            </a:pPr>
            <a:r>
              <a:rPr lang="en-GB" altLang="ja-JP" sz="1200" dirty="0">
                <a:solidFill>
                  <a:srgbClr val="3B2322"/>
                </a:solidFill>
                <a:effectLst/>
                <a:latin typeface="Monaco" pitchFamily="2" charset="0"/>
              </a:rPr>
              <a:t>    }</a:t>
            </a:r>
          </a:p>
          <a:p>
            <a:pPr>
              <a:buNone/>
            </a:pPr>
            <a:r>
              <a:rPr lang="en-GB" altLang="ja-JP" sz="1200" dirty="0">
                <a:solidFill>
                  <a:srgbClr val="3B2322"/>
                </a:solidFill>
                <a:effectLst/>
                <a:latin typeface="Monaco" pitchFamily="2" charset="0"/>
              </a:rPr>
              <a:t>};</a:t>
            </a:r>
          </a:p>
          <a:p>
            <a:r>
              <a:rPr lang="en-GB" altLang="ja-JP" sz="1200" dirty="0">
                <a:solidFill>
                  <a:srgbClr val="3B2322"/>
                </a:solidFill>
                <a:effectLst/>
                <a:latin typeface="Monaco" pitchFamily="2" charset="0"/>
              </a:rPr>
              <a:t>std::sort(a, a+</a:t>
            </a:r>
            <a:r>
              <a:rPr lang="en-GB" altLang="ja-JP" sz="1200" dirty="0">
                <a:solidFill>
                  <a:srgbClr val="9F1410"/>
                </a:solidFill>
                <a:effectLst/>
                <a:latin typeface="Monaco" pitchFamily="2" charset="0"/>
              </a:rPr>
              <a:t>10</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GraterThanDouble</a:t>
            </a:r>
            <a:r>
              <a:rPr lang="en-GB" altLang="ja-JP" sz="1200" dirty="0">
                <a:solidFill>
                  <a:srgbClr val="3B2322"/>
                </a:solidFill>
                <a:effectLst/>
                <a:latin typeface="Monaco" pitchFamily="2" charset="0"/>
              </a:rPr>
              <a:t>());</a:t>
            </a:r>
          </a:p>
        </p:txBody>
      </p:sp>
      <p:sp>
        <p:nvSpPr>
          <p:cNvPr id="7" name="テキスト ボックス 6">
            <a:extLst>
              <a:ext uri="{FF2B5EF4-FFF2-40B4-BE49-F238E27FC236}">
                <a16:creationId xmlns:a16="http://schemas.microsoft.com/office/drawing/2014/main" id="{88304395-1BAA-CC9B-51D3-1A17EC00C916}"/>
              </a:ext>
            </a:extLst>
          </p:cNvPr>
          <p:cNvSpPr txBox="1"/>
          <p:nvPr/>
        </p:nvSpPr>
        <p:spPr>
          <a:xfrm>
            <a:off x="968928" y="5263415"/>
            <a:ext cx="7160004" cy="116955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buNone/>
            </a:pPr>
            <a:r>
              <a:rPr lang="en-GB" altLang="ja-JP" sz="1400" dirty="0">
                <a:solidFill>
                  <a:srgbClr val="3200CA"/>
                </a:solidFill>
                <a:effectLst/>
                <a:latin typeface="Monaco" pitchFamily="2" charset="0"/>
              </a:rPr>
              <a:t>// C++</a:t>
            </a:r>
            <a:r>
              <a:rPr lang="en-GB" altLang="ja-JP" sz="1400" dirty="0">
                <a:solidFill>
                  <a:srgbClr val="9F1410"/>
                </a:solidFill>
                <a:effectLst/>
                <a:latin typeface="Monaco" pitchFamily="2" charset="0"/>
              </a:rPr>
              <a:t>11</a:t>
            </a:r>
            <a:r>
              <a:rPr lang="ja-JP" altLang="en-US" sz="1400">
                <a:solidFill>
                  <a:srgbClr val="3200CA"/>
                </a:solidFill>
                <a:effectLst/>
                <a:latin typeface="Monaco" pitchFamily="2" charset="0"/>
              </a:rPr>
              <a:t>以降</a:t>
            </a:r>
          </a:p>
          <a:p>
            <a:pPr>
              <a:buNone/>
            </a:pPr>
            <a:r>
              <a:rPr lang="en-GB" altLang="ja-JP" sz="1400" dirty="0">
                <a:solidFill>
                  <a:srgbClr val="149802"/>
                </a:solidFill>
                <a:effectLst/>
                <a:latin typeface="Monaco" pitchFamily="2" charset="0"/>
              </a:rPr>
              <a:t>auto</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cmp</a:t>
            </a:r>
            <a:r>
              <a:rPr lang="en-GB" altLang="ja-JP" sz="1400" dirty="0">
                <a:solidFill>
                  <a:srgbClr val="3B2322"/>
                </a:solidFill>
                <a:effectLst/>
                <a:latin typeface="Monaco" pitchFamily="2" charset="0"/>
              </a:rPr>
              <a:t> = [](</a:t>
            </a:r>
            <a:r>
              <a:rPr lang="en-GB" altLang="ja-JP" sz="1400" dirty="0">
                <a:solidFill>
                  <a:srgbClr val="149802"/>
                </a:solidFill>
                <a:effectLst/>
                <a:latin typeface="Monaco" pitchFamily="2" charset="0"/>
              </a:rPr>
              <a:t>auto</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lhs</a:t>
            </a:r>
            <a:r>
              <a:rPr lang="en-GB" altLang="ja-JP" sz="1400" dirty="0">
                <a:solidFill>
                  <a:srgbClr val="3B2322"/>
                </a:solidFill>
                <a:effectLst/>
                <a:latin typeface="Monaco" pitchFamily="2" charset="0"/>
              </a:rPr>
              <a:t>, </a:t>
            </a:r>
            <a:r>
              <a:rPr lang="en-GB" altLang="ja-JP" sz="1400" dirty="0">
                <a:solidFill>
                  <a:srgbClr val="149802"/>
                </a:solidFill>
                <a:effectLst/>
                <a:latin typeface="Monaco" pitchFamily="2" charset="0"/>
              </a:rPr>
              <a:t>auto</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rhs</a:t>
            </a:r>
            <a:r>
              <a:rPr lang="en-GB" altLang="ja-JP" sz="1400" dirty="0">
                <a:solidFill>
                  <a:srgbClr val="3B2322"/>
                </a:solidFill>
                <a:effectLst/>
                <a:latin typeface="Monaco" pitchFamily="2" charset="0"/>
              </a:rPr>
              <a:t>){ </a:t>
            </a:r>
            <a:r>
              <a:rPr lang="en-GB" altLang="ja-JP" sz="1400" dirty="0">
                <a:solidFill>
                  <a:srgbClr val="A6520C"/>
                </a:solidFill>
                <a:effectLst/>
                <a:latin typeface="Monaco" pitchFamily="2" charset="0"/>
              </a:rPr>
              <a:t>return</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lhs</a:t>
            </a:r>
            <a:r>
              <a:rPr lang="en-GB" altLang="ja-JP" sz="1400" dirty="0">
                <a:solidFill>
                  <a:srgbClr val="3B2322"/>
                </a:solidFill>
                <a:effectLst/>
                <a:latin typeface="Monaco" pitchFamily="2" charset="0"/>
              </a:rPr>
              <a:t> &gt; </a:t>
            </a:r>
            <a:r>
              <a:rPr lang="en-GB" altLang="ja-JP" sz="1400" dirty="0" err="1">
                <a:solidFill>
                  <a:srgbClr val="3B2322"/>
                </a:solidFill>
                <a:effectLst/>
                <a:latin typeface="Monaco" pitchFamily="2" charset="0"/>
              </a:rPr>
              <a:t>rhs</a:t>
            </a:r>
            <a:r>
              <a:rPr lang="en-GB" altLang="ja-JP" sz="1400" dirty="0">
                <a:solidFill>
                  <a:srgbClr val="3B2322"/>
                </a:solidFill>
                <a:effectLst/>
                <a:latin typeface="Monaco" pitchFamily="2" charset="0"/>
              </a:rPr>
              <a:t>; };</a:t>
            </a:r>
          </a:p>
          <a:p>
            <a:pPr>
              <a:buNone/>
            </a:pPr>
            <a:r>
              <a:rPr lang="en-GB" altLang="ja-JP" sz="1400" dirty="0">
                <a:solidFill>
                  <a:srgbClr val="3B2322"/>
                </a:solidFill>
                <a:effectLst/>
                <a:latin typeface="Monaco" pitchFamily="2" charset="0"/>
              </a:rPr>
              <a:t>std::sort(a, a+</a:t>
            </a:r>
            <a:r>
              <a:rPr lang="en-GB" altLang="ja-JP" sz="1400" dirty="0">
                <a:solidFill>
                  <a:srgbClr val="9F1410"/>
                </a:solidFill>
                <a:effectLst/>
                <a:latin typeface="Monaco" pitchFamily="2" charset="0"/>
              </a:rPr>
              <a:t>10</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cmp</a:t>
            </a:r>
            <a:r>
              <a:rPr lang="en-GB" altLang="ja-JP" sz="1400" dirty="0">
                <a:solidFill>
                  <a:srgbClr val="3B2322"/>
                </a:solidFill>
                <a:effectLst/>
                <a:latin typeface="Monaco" pitchFamily="2" charset="0"/>
              </a:rPr>
              <a:t>);</a:t>
            </a:r>
          </a:p>
          <a:p>
            <a:pPr>
              <a:buNone/>
            </a:pPr>
            <a:r>
              <a:rPr lang="en-GB" altLang="ja-JP" sz="1400" dirty="0">
                <a:solidFill>
                  <a:srgbClr val="3200CA"/>
                </a:solidFill>
                <a:effectLst/>
                <a:latin typeface="Monaco" pitchFamily="2" charset="0"/>
              </a:rPr>
              <a:t>// </a:t>
            </a:r>
            <a:r>
              <a:rPr lang="ja-JP" altLang="en-US" sz="1400">
                <a:solidFill>
                  <a:srgbClr val="3200CA"/>
                </a:solidFill>
                <a:effectLst/>
                <a:latin typeface="Monaco" pitchFamily="2" charset="0"/>
              </a:rPr>
              <a:t>もしくは</a:t>
            </a:r>
          </a:p>
          <a:p>
            <a:r>
              <a:rPr lang="en-GB" altLang="ja-JP" sz="1400" dirty="0">
                <a:solidFill>
                  <a:srgbClr val="3B2322"/>
                </a:solidFill>
                <a:effectLst/>
                <a:latin typeface="Monaco" pitchFamily="2" charset="0"/>
              </a:rPr>
              <a:t>std::sort(a, a+</a:t>
            </a:r>
            <a:r>
              <a:rPr lang="en-GB" altLang="ja-JP" sz="1400" dirty="0">
                <a:solidFill>
                  <a:srgbClr val="9F1410"/>
                </a:solidFill>
                <a:effectLst/>
                <a:latin typeface="Monaco" pitchFamily="2" charset="0"/>
              </a:rPr>
              <a:t>10</a:t>
            </a:r>
            <a:r>
              <a:rPr lang="en-GB" altLang="ja-JP" sz="1400" dirty="0">
                <a:solidFill>
                  <a:srgbClr val="3B2322"/>
                </a:solidFill>
                <a:effectLst/>
                <a:latin typeface="Monaco" pitchFamily="2" charset="0"/>
              </a:rPr>
              <a:t>, [](</a:t>
            </a:r>
            <a:r>
              <a:rPr lang="en-GB" altLang="ja-JP" sz="1400" dirty="0">
                <a:solidFill>
                  <a:srgbClr val="149802"/>
                </a:solidFill>
                <a:effectLst/>
                <a:latin typeface="Monaco" pitchFamily="2" charset="0"/>
              </a:rPr>
              <a:t>auto</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lhs</a:t>
            </a:r>
            <a:r>
              <a:rPr lang="en-GB" altLang="ja-JP" sz="1400" dirty="0">
                <a:solidFill>
                  <a:srgbClr val="3B2322"/>
                </a:solidFill>
                <a:effectLst/>
                <a:latin typeface="Monaco" pitchFamily="2" charset="0"/>
              </a:rPr>
              <a:t>, </a:t>
            </a:r>
            <a:r>
              <a:rPr lang="en-GB" altLang="ja-JP" sz="1400" dirty="0">
                <a:solidFill>
                  <a:srgbClr val="149802"/>
                </a:solidFill>
                <a:effectLst/>
                <a:latin typeface="Monaco" pitchFamily="2" charset="0"/>
              </a:rPr>
              <a:t>auto</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rhs</a:t>
            </a:r>
            <a:r>
              <a:rPr lang="en-GB" altLang="ja-JP" sz="1400" dirty="0">
                <a:solidFill>
                  <a:srgbClr val="3B2322"/>
                </a:solidFill>
                <a:effectLst/>
                <a:latin typeface="Monaco" pitchFamily="2" charset="0"/>
              </a:rPr>
              <a:t>){ </a:t>
            </a:r>
            <a:r>
              <a:rPr lang="en-GB" altLang="ja-JP" sz="1400" dirty="0">
                <a:solidFill>
                  <a:srgbClr val="A6520C"/>
                </a:solidFill>
                <a:effectLst/>
                <a:latin typeface="Monaco" pitchFamily="2" charset="0"/>
              </a:rPr>
              <a:t>return</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lhs</a:t>
            </a:r>
            <a:r>
              <a:rPr lang="en-GB" altLang="ja-JP" sz="1400" dirty="0">
                <a:solidFill>
                  <a:srgbClr val="3B2322"/>
                </a:solidFill>
                <a:effectLst/>
                <a:latin typeface="Monaco" pitchFamily="2" charset="0"/>
              </a:rPr>
              <a:t> &gt; </a:t>
            </a:r>
            <a:r>
              <a:rPr lang="en-GB" altLang="ja-JP" sz="1400" dirty="0" err="1">
                <a:solidFill>
                  <a:srgbClr val="3B2322"/>
                </a:solidFill>
                <a:effectLst/>
                <a:latin typeface="Monaco" pitchFamily="2" charset="0"/>
              </a:rPr>
              <a:t>rhs</a:t>
            </a:r>
            <a:r>
              <a:rPr lang="en-GB" altLang="ja-JP" sz="1400" dirty="0">
                <a:solidFill>
                  <a:srgbClr val="3B2322"/>
                </a:solidFill>
                <a:effectLst/>
                <a:latin typeface="Monaco" pitchFamily="2" charset="0"/>
              </a:rPr>
              <a:t>; }); </a:t>
            </a:r>
          </a:p>
        </p:txBody>
      </p:sp>
      <p:sp>
        <p:nvSpPr>
          <p:cNvPr id="8" name="テキスト ボックス 7">
            <a:extLst>
              <a:ext uri="{FF2B5EF4-FFF2-40B4-BE49-F238E27FC236}">
                <a16:creationId xmlns:a16="http://schemas.microsoft.com/office/drawing/2014/main" id="{A6AA2171-5773-49E9-9644-A7863D0C5E58}"/>
              </a:ext>
            </a:extLst>
          </p:cNvPr>
          <p:cNvSpPr txBox="1"/>
          <p:nvPr/>
        </p:nvSpPr>
        <p:spPr>
          <a:xfrm>
            <a:off x="5754848" y="3846397"/>
            <a:ext cx="2374084" cy="1077218"/>
          </a:xfrm>
          <a:prstGeom prst="rect">
            <a:avLst/>
          </a:prstGeom>
          <a:noFill/>
        </p:spPr>
        <p:txBody>
          <a:bodyPr wrap="square" rtlCol="0">
            <a:spAutoFit/>
          </a:bodyPr>
          <a:lstStyle/>
          <a:p>
            <a:r>
              <a:rPr lang="en-US" sz="1600" dirty="0"/>
              <a:t>(</a:t>
            </a:r>
            <a:r>
              <a:rPr lang="en-US" sz="1600" dirty="0" err="1"/>
              <a:t>Kokkos</a:t>
            </a:r>
            <a:r>
              <a:rPr lang="en-US" sz="1600" dirty="0"/>
              <a:t>)</a:t>
            </a:r>
            <a:r>
              <a:rPr lang="en-US" sz="1600" dirty="0" err="1"/>
              <a:t>ではなくC</a:t>
            </a:r>
            <a:r>
              <a:rPr lang="en-US" sz="1600" dirty="0"/>
              <a:t>++</a:t>
            </a:r>
            <a:r>
              <a:rPr lang="en-US" sz="1600" dirty="0" err="1"/>
              <a:t>標準のソート</a:t>
            </a:r>
            <a:endParaRPr lang="en-US" sz="1600" dirty="0"/>
          </a:p>
          <a:p>
            <a:r>
              <a:rPr lang="en-US" sz="1600" dirty="0" err="1"/>
              <a:t>比較関数をユーザーが渡せる</a:t>
            </a:r>
            <a:endParaRPr lang="en-US" sz="1600" dirty="0"/>
          </a:p>
        </p:txBody>
      </p:sp>
    </p:spTree>
    <p:extLst>
      <p:ext uri="{BB962C8B-B14F-4D97-AF65-F5344CB8AC3E}">
        <p14:creationId xmlns:p14="http://schemas.microsoft.com/office/powerpoint/2010/main" val="12123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BCB73-597A-088D-9454-12F810F3CBCD}"/>
              </a:ext>
            </a:extLst>
          </p:cNvPr>
          <p:cNvSpPr>
            <a:spLocks noGrp="1"/>
          </p:cNvSpPr>
          <p:nvPr>
            <p:ph type="title"/>
          </p:nvPr>
        </p:nvSpPr>
        <p:spPr/>
        <p:txBody>
          <a:bodyPr/>
          <a:lstStyle/>
          <a:p>
            <a:r>
              <a:rPr lang="en-US" dirty="0" err="1"/>
              <a:t>利用例</a:t>
            </a:r>
            <a:endParaRPr lang="en-US" dirty="0"/>
          </a:p>
        </p:txBody>
      </p:sp>
      <p:sp>
        <p:nvSpPr>
          <p:cNvPr id="3" name="コンテンツ プレースホルダー 2">
            <a:extLst>
              <a:ext uri="{FF2B5EF4-FFF2-40B4-BE49-F238E27FC236}">
                <a16:creationId xmlns:a16="http://schemas.microsoft.com/office/drawing/2014/main" id="{75654935-0953-D5D7-6A29-AFD7EFBFD799}"/>
              </a:ext>
            </a:extLst>
          </p:cNvPr>
          <p:cNvSpPr>
            <a:spLocks noGrp="1"/>
          </p:cNvSpPr>
          <p:nvPr>
            <p:ph idx="1"/>
          </p:nvPr>
        </p:nvSpPr>
        <p:spPr>
          <a:xfrm>
            <a:off x="628650" y="3598877"/>
            <a:ext cx="7886700" cy="2578086"/>
          </a:xfrm>
        </p:spPr>
        <p:txBody>
          <a:bodyPr>
            <a:normAutofit fontScale="85000" lnSpcReduction="20000"/>
          </a:bodyPr>
          <a:lstStyle/>
          <a:p>
            <a:r>
              <a:rPr lang="en-US" dirty="0" err="1"/>
              <a:t>parallel_for</a:t>
            </a:r>
            <a:r>
              <a:rPr lang="en-US" dirty="0"/>
              <a:t>(</a:t>
            </a:r>
            <a:r>
              <a:rPr lang="en-US" dirty="0" err="1"/>
              <a:t>名前</a:t>
            </a:r>
            <a:r>
              <a:rPr lang="en-US" dirty="0"/>
              <a:t>, </a:t>
            </a:r>
            <a:r>
              <a:rPr lang="en-US" dirty="0" err="1"/>
              <a:t>範囲</a:t>
            </a:r>
            <a:r>
              <a:rPr lang="en-US" dirty="0"/>
              <a:t>, </a:t>
            </a:r>
            <a:r>
              <a:rPr lang="en-US" dirty="0" err="1"/>
              <a:t>関数</a:t>
            </a:r>
            <a:r>
              <a:rPr lang="en-US" dirty="0"/>
              <a:t>);</a:t>
            </a:r>
          </a:p>
          <a:p>
            <a:pPr lvl="1"/>
            <a:r>
              <a:rPr lang="en-US" dirty="0" err="1"/>
              <a:t>構文としては、loop</a:t>
            </a:r>
            <a:r>
              <a:rPr lang="en-US" dirty="0"/>
              <a:t> index </a:t>
            </a:r>
            <a:r>
              <a:rPr lang="en-US" dirty="0" err="1">
                <a:latin typeface="Monaco" pitchFamily="2" charset="0"/>
              </a:rPr>
              <a:t>i</a:t>
            </a:r>
            <a:r>
              <a:rPr lang="en-US" dirty="0" err="1"/>
              <a:t>を受け取って、その番号に対して何かをする関数を渡している</a:t>
            </a:r>
            <a:endParaRPr lang="en-US" dirty="0"/>
          </a:p>
          <a:p>
            <a:pPr lvl="1"/>
            <a:r>
              <a:rPr lang="en-US" dirty="0" err="1"/>
              <a:t>やっているのは</a:t>
            </a:r>
            <a:br>
              <a:rPr lang="en-US" dirty="0"/>
            </a:br>
            <a:r>
              <a:rPr lang="en-US" dirty="0">
                <a:solidFill>
                  <a:schemeClr val="accent1"/>
                </a:solidFill>
                <a:latin typeface="Monaco" pitchFamily="2" charset="0"/>
              </a:rPr>
              <a:t>for(int </a:t>
            </a:r>
            <a:r>
              <a:rPr lang="en-US" dirty="0" err="1">
                <a:solidFill>
                  <a:schemeClr val="accent1"/>
                </a:solidFill>
                <a:latin typeface="Monaco" pitchFamily="2" charset="0"/>
              </a:rPr>
              <a:t>i</a:t>
            </a:r>
            <a:r>
              <a:rPr lang="en-US" dirty="0">
                <a:solidFill>
                  <a:schemeClr val="accent1"/>
                </a:solidFill>
                <a:latin typeface="Monaco" pitchFamily="2" charset="0"/>
              </a:rPr>
              <a:t>=0; </a:t>
            </a:r>
            <a:r>
              <a:rPr lang="en-US" dirty="0" err="1">
                <a:solidFill>
                  <a:schemeClr val="accent1"/>
                </a:solidFill>
                <a:latin typeface="Monaco" pitchFamily="2" charset="0"/>
              </a:rPr>
              <a:t>i</a:t>
            </a:r>
            <a:r>
              <a:rPr lang="en-US" dirty="0">
                <a:solidFill>
                  <a:schemeClr val="accent1"/>
                </a:solidFill>
                <a:latin typeface="Monaco" pitchFamily="2" charset="0"/>
              </a:rPr>
              <a:t>&lt;5; </a:t>
            </a:r>
            <a:r>
              <a:rPr lang="en-US" dirty="0" err="1">
                <a:solidFill>
                  <a:schemeClr val="accent1"/>
                </a:solidFill>
                <a:latin typeface="Monaco" pitchFamily="2" charset="0"/>
              </a:rPr>
              <a:t>i</a:t>
            </a:r>
            <a:r>
              <a:rPr lang="en-US" dirty="0">
                <a:solidFill>
                  <a:schemeClr val="accent1"/>
                </a:solidFill>
                <a:latin typeface="Monaco" pitchFamily="2" charset="0"/>
              </a:rPr>
              <a:t>++) v(</a:t>
            </a:r>
            <a:r>
              <a:rPr lang="en-US" dirty="0" err="1">
                <a:solidFill>
                  <a:schemeClr val="accent1"/>
                </a:solidFill>
                <a:latin typeface="Monaco" pitchFamily="2" charset="0"/>
              </a:rPr>
              <a:t>i</a:t>
            </a:r>
            <a:r>
              <a:rPr lang="en-US" dirty="0">
                <a:solidFill>
                  <a:schemeClr val="accent1"/>
                </a:solidFill>
                <a:latin typeface="Monaco" pitchFamily="2" charset="0"/>
              </a:rPr>
              <a:t>) = </a:t>
            </a:r>
            <a:r>
              <a:rPr lang="en-US" dirty="0" err="1">
                <a:solidFill>
                  <a:schemeClr val="accent1"/>
                </a:solidFill>
                <a:latin typeface="Monaco" pitchFamily="2" charset="0"/>
              </a:rPr>
              <a:t>i</a:t>
            </a:r>
            <a:r>
              <a:rPr lang="en-US" dirty="0">
                <a:solidFill>
                  <a:schemeClr val="accent1"/>
                </a:solidFill>
                <a:latin typeface="Monaco" pitchFamily="2" charset="0"/>
              </a:rPr>
              <a:t>;</a:t>
            </a:r>
            <a:br>
              <a:rPr lang="en-US" dirty="0">
                <a:solidFill>
                  <a:schemeClr val="accent1"/>
                </a:solidFill>
                <a:latin typeface="Monaco" pitchFamily="2" charset="0"/>
              </a:rPr>
            </a:br>
            <a:r>
              <a:rPr lang="en-US" dirty="0" err="1"/>
              <a:t>というだけ、逐次コードから書き換えるのも簡単</a:t>
            </a:r>
            <a:endParaRPr lang="en-US" dirty="0"/>
          </a:p>
          <a:p>
            <a:pPr lvl="1"/>
            <a:r>
              <a:rPr lang="en-US" dirty="0" err="1"/>
              <a:t>ViewへのアクセスはFortran風の</a:t>
            </a:r>
            <a:r>
              <a:rPr lang="en-US" dirty="0">
                <a:latin typeface="Monaco" pitchFamily="2" charset="0"/>
              </a:rPr>
              <a:t>(</a:t>
            </a:r>
            <a:r>
              <a:rPr lang="en-US" dirty="0" err="1">
                <a:latin typeface="Monaco" pitchFamily="2" charset="0"/>
              </a:rPr>
              <a:t>i</a:t>
            </a:r>
            <a:r>
              <a:rPr lang="en-US" dirty="0">
                <a:latin typeface="Monaco" pitchFamily="2" charset="0"/>
              </a:rPr>
              <a:t>)</a:t>
            </a:r>
            <a:r>
              <a:rPr lang="en-US" dirty="0" err="1"/>
              <a:t>や</a:t>
            </a:r>
            <a:r>
              <a:rPr lang="en-US" dirty="0">
                <a:latin typeface="Monaco" pitchFamily="2" charset="0"/>
              </a:rPr>
              <a:t>(</a:t>
            </a:r>
            <a:r>
              <a:rPr lang="en-US" dirty="0" err="1">
                <a:latin typeface="Monaco" pitchFamily="2" charset="0"/>
              </a:rPr>
              <a:t>i,j</a:t>
            </a:r>
            <a:r>
              <a:rPr lang="en-US" dirty="0">
                <a:latin typeface="Monaco" pitchFamily="2" charset="0"/>
              </a:rPr>
              <a:t>)</a:t>
            </a:r>
            <a:r>
              <a:rPr lang="en-US" dirty="0"/>
              <a:t>、</a:t>
            </a:r>
            <a:r>
              <a:rPr lang="en-US" dirty="0" err="1"/>
              <a:t>C風の</a:t>
            </a:r>
            <a:r>
              <a:rPr lang="en-US" dirty="0">
                <a:latin typeface="Monaco" pitchFamily="2" charset="0"/>
              </a:rPr>
              <a:t>[</a:t>
            </a:r>
            <a:r>
              <a:rPr lang="en-US" dirty="0" err="1">
                <a:latin typeface="Monaco" pitchFamily="2" charset="0"/>
              </a:rPr>
              <a:t>i</a:t>
            </a:r>
            <a:r>
              <a:rPr lang="en-US" dirty="0">
                <a:latin typeface="Monaco" pitchFamily="2" charset="0"/>
              </a:rPr>
              <a:t>]</a:t>
            </a:r>
            <a:r>
              <a:rPr lang="en-US" dirty="0" err="1"/>
              <a:t>や</a:t>
            </a:r>
            <a:r>
              <a:rPr lang="en-US" dirty="0">
                <a:latin typeface="Monaco" pitchFamily="2" charset="0"/>
              </a:rPr>
              <a:t>[</a:t>
            </a:r>
            <a:r>
              <a:rPr lang="en-US" dirty="0" err="1">
                <a:latin typeface="Monaco" pitchFamily="2" charset="0"/>
              </a:rPr>
              <a:t>i</a:t>
            </a:r>
            <a:r>
              <a:rPr lang="en-US" dirty="0">
                <a:latin typeface="Monaco" pitchFamily="2" charset="0"/>
              </a:rPr>
              <a:t>][j]</a:t>
            </a:r>
            <a:r>
              <a:rPr lang="en-US" dirty="0" err="1"/>
              <a:t>ではない</a:t>
            </a:r>
            <a:endParaRPr lang="en-US" dirty="0"/>
          </a:p>
          <a:p>
            <a:r>
              <a:rPr lang="en-US" dirty="0" err="1"/>
              <a:t>prallel_reduce</a:t>
            </a:r>
            <a:r>
              <a:rPr lang="en-US" dirty="0"/>
              <a:t>(</a:t>
            </a:r>
            <a:r>
              <a:rPr lang="en-US" dirty="0" err="1"/>
              <a:t>名前</a:t>
            </a:r>
            <a:r>
              <a:rPr lang="en-US" dirty="0"/>
              <a:t>, </a:t>
            </a:r>
            <a:r>
              <a:rPr lang="en-US" dirty="0" err="1"/>
              <a:t>範囲</a:t>
            </a:r>
            <a:r>
              <a:rPr lang="en-US" dirty="0"/>
              <a:t>, </a:t>
            </a:r>
            <a:r>
              <a:rPr lang="en-US" dirty="0" err="1"/>
              <a:t>関数</a:t>
            </a:r>
            <a:r>
              <a:rPr lang="en-US" dirty="0"/>
              <a:t>, &amp;</a:t>
            </a:r>
            <a:r>
              <a:rPr lang="en-US" dirty="0" err="1"/>
              <a:t>積算値</a:t>
            </a:r>
            <a:r>
              <a:rPr lang="en-US" dirty="0"/>
              <a:t>）</a:t>
            </a:r>
          </a:p>
          <a:p>
            <a:pPr lvl="1"/>
            <a:r>
              <a:rPr lang="en-US" dirty="0" err="1"/>
              <a:t>Lambdaの方にも引数が増えている</a:t>
            </a:r>
            <a:endParaRPr lang="en-US" dirty="0"/>
          </a:p>
          <a:p>
            <a:pPr lvl="1"/>
            <a:r>
              <a:rPr lang="en-US" dirty="0"/>
              <a:t>OpenMP </a:t>
            </a:r>
            <a:r>
              <a:rPr lang="en-US" dirty="0" err="1"/>
              <a:t>reductio相当</a:t>
            </a:r>
            <a:endParaRPr lang="en-US" dirty="0"/>
          </a:p>
          <a:p>
            <a:pPr lvl="1"/>
            <a:r>
              <a:rPr lang="en-US" dirty="0"/>
              <a:t>max/</a:t>
            </a:r>
            <a:r>
              <a:rPr lang="en-US" dirty="0" err="1"/>
              <a:t>minは少し複雑になるけど、sumならそのまま</a:t>
            </a:r>
            <a:r>
              <a:rPr lang="en-US" dirty="0" err="1">
                <a:latin typeface="Monaco" pitchFamily="2" charset="0"/>
              </a:rPr>
              <a:t>r</a:t>
            </a:r>
            <a:r>
              <a:rPr lang="en-US" dirty="0" err="1"/>
              <a:t>を渡していい</a:t>
            </a:r>
            <a:endParaRPr lang="en-US" dirty="0"/>
          </a:p>
        </p:txBody>
      </p:sp>
      <p:sp>
        <p:nvSpPr>
          <p:cNvPr id="5" name="テキスト ボックス 4">
            <a:extLst>
              <a:ext uri="{FF2B5EF4-FFF2-40B4-BE49-F238E27FC236}">
                <a16:creationId xmlns:a16="http://schemas.microsoft.com/office/drawing/2014/main" id="{F8362227-8C4E-06CD-ED87-8F9D22229EB3}"/>
              </a:ext>
            </a:extLst>
          </p:cNvPr>
          <p:cNvSpPr txBox="1"/>
          <p:nvPr/>
        </p:nvSpPr>
        <p:spPr>
          <a:xfrm>
            <a:off x="692092" y="1825625"/>
            <a:ext cx="7755622" cy="169277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buNone/>
            </a:pPr>
            <a:r>
              <a:rPr lang="en-GB" altLang="ja-JP" sz="1300" dirty="0">
                <a:solidFill>
                  <a:srgbClr val="3B2322"/>
                </a:solidFill>
                <a:effectLst/>
                <a:latin typeface="Monaco" pitchFamily="2" charset="0"/>
              </a:rPr>
              <a:t>    </a:t>
            </a:r>
            <a:r>
              <a:rPr lang="en-GB" altLang="ja-JP" sz="1300" dirty="0" err="1">
                <a:solidFill>
                  <a:srgbClr val="3B2322"/>
                </a:solidFill>
                <a:effectLst/>
                <a:latin typeface="Monaco" pitchFamily="2" charset="0"/>
              </a:rPr>
              <a:t>Kokkos</a:t>
            </a:r>
            <a:r>
              <a:rPr lang="en-GB" altLang="ja-JP" sz="1300" dirty="0">
                <a:solidFill>
                  <a:srgbClr val="3B2322"/>
                </a:solidFill>
                <a:effectLst/>
                <a:latin typeface="Monaco" pitchFamily="2" charset="0"/>
              </a:rPr>
              <a:t>::View&lt;</a:t>
            </a:r>
            <a:r>
              <a:rPr lang="en-GB" altLang="ja-JP" sz="1300" dirty="0">
                <a:solidFill>
                  <a:srgbClr val="149802"/>
                </a:solidFill>
                <a:effectLst/>
                <a:latin typeface="Monaco" pitchFamily="2" charset="0"/>
              </a:rPr>
              <a:t>int</a:t>
            </a:r>
            <a:r>
              <a:rPr lang="en-GB" altLang="ja-JP" sz="1300" dirty="0">
                <a:solidFill>
                  <a:srgbClr val="3B2322"/>
                </a:solidFill>
                <a:effectLst/>
                <a:latin typeface="Monaco" pitchFamily="2" charset="0"/>
              </a:rPr>
              <a:t>*&gt; v(</a:t>
            </a:r>
            <a:r>
              <a:rPr lang="en-GB" altLang="ja-JP" sz="1300" dirty="0">
                <a:solidFill>
                  <a:srgbClr val="9F1410"/>
                </a:solidFill>
                <a:effectLst/>
                <a:latin typeface="Monaco" pitchFamily="2" charset="0"/>
              </a:rPr>
              <a:t>"v"</a:t>
            </a:r>
            <a:r>
              <a:rPr lang="en-GB" altLang="ja-JP" sz="1300" dirty="0">
                <a:solidFill>
                  <a:srgbClr val="3B2322"/>
                </a:solidFill>
                <a:effectLst/>
                <a:latin typeface="Monaco" pitchFamily="2" charset="0"/>
              </a:rPr>
              <a:t>, </a:t>
            </a:r>
            <a:r>
              <a:rPr lang="en-GB" altLang="ja-JP" sz="1300" dirty="0">
                <a:solidFill>
                  <a:srgbClr val="9F1410"/>
                </a:solidFill>
                <a:effectLst/>
                <a:latin typeface="Monaco" pitchFamily="2" charset="0"/>
              </a:rPr>
              <a:t>5</a:t>
            </a:r>
            <a:r>
              <a:rPr lang="en-GB" altLang="ja-JP" sz="1300" dirty="0">
                <a:solidFill>
                  <a:srgbClr val="3B2322"/>
                </a:solidFill>
                <a:effectLst/>
                <a:latin typeface="Monaco" pitchFamily="2" charset="0"/>
              </a:rPr>
              <a:t>);</a:t>
            </a:r>
          </a:p>
          <a:p>
            <a:pPr>
              <a:buNone/>
            </a:pPr>
            <a:r>
              <a:rPr lang="en-GB" altLang="ja-JP" sz="1300" dirty="0">
                <a:solidFill>
                  <a:srgbClr val="3B2322"/>
                </a:solidFill>
                <a:effectLst/>
                <a:latin typeface="Monaco" pitchFamily="2" charset="0"/>
              </a:rPr>
              <a:t>    </a:t>
            </a:r>
            <a:r>
              <a:rPr lang="en-GB" altLang="ja-JP" sz="1300" dirty="0">
                <a:solidFill>
                  <a:srgbClr val="3200CA"/>
                </a:solidFill>
                <a:effectLst/>
                <a:latin typeface="Monaco" pitchFamily="2" charset="0"/>
              </a:rPr>
              <a:t>// Fill view with sequentially increasing values v=[</a:t>
            </a:r>
            <a:r>
              <a:rPr lang="en-GB" altLang="ja-JP" sz="1300" dirty="0">
                <a:solidFill>
                  <a:srgbClr val="9F1410"/>
                </a:solidFill>
                <a:effectLst/>
                <a:latin typeface="Monaco" pitchFamily="2" charset="0"/>
              </a:rPr>
              <a:t>0</a:t>
            </a:r>
            <a:r>
              <a:rPr lang="en-GB" altLang="ja-JP" sz="1300" dirty="0">
                <a:solidFill>
                  <a:srgbClr val="3200CA"/>
                </a:solidFill>
                <a:effectLst/>
                <a:latin typeface="Monaco" pitchFamily="2" charset="0"/>
              </a:rPr>
              <a:t>,</a:t>
            </a:r>
            <a:r>
              <a:rPr lang="en-GB" altLang="ja-JP" sz="1300" dirty="0">
                <a:solidFill>
                  <a:srgbClr val="9F1410"/>
                </a:solidFill>
                <a:effectLst/>
                <a:latin typeface="Monaco" pitchFamily="2" charset="0"/>
              </a:rPr>
              <a:t>1</a:t>
            </a:r>
            <a:r>
              <a:rPr lang="en-GB" altLang="ja-JP" sz="1300" dirty="0">
                <a:solidFill>
                  <a:srgbClr val="3200CA"/>
                </a:solidFill>
                <a:effectLst/>
                <a:latin typeface="Monaco" pitchFamily="2" charset="0"/>
              </a:rPr>
              <a:t>,</a:t>
            </a:r>
            <a:r>
              <a:rPr lang="en-GB" altLang="ja-JP" sz="1300" dirty="0">
                <a:solidFill>
                  <a:srgbClr val="9F1410"/>
                </a:solidFill>
                <a:effectLst/>
                <a:latin typeface="Monaco" pitchFamily="2" charset="0"/>
              </a:rPr>
              <a:t>2</a:t>
            </a:r>
            <a:r>
              <a:rPr lang="en-GB" altLang="ja-JP" sz="1300" dirty="0">
                <a:solidFill>
                  <a:srgbClr val="3200CA"/>
                </a:solidFill>
                <a:effectLst/>
                <a:latin typeface="Monaco" pitchFamily="2" charset="0"/>
              </a:rPr>
              <a:t>,</a:t>
            </a:r>
            <a:r>
              <a:rPr lang="en-GB" altLang="ja-JP" sz="1300" dirty="0">
                <a:solidFill>
                  <a:srgbClr val="9F1410"/>
                </a:solidFill>
                <a:effectLst/>
                <a:latin typeface="Monaco" pitchFamily="2" charset="0"/>
              </a:rPr>
              <a:t>3</a:t>
            </a:r>
            <a:r>
              <a:rPr lang="en-GB" altLang="ja-JP" sz="1300" dirty="0">
                <a:solidFill>
                  <a:srgbClr val="3200CA"/>
                </a:solidFill>
                <a:effectLst/>
                <a:latin typeface="Monaco" pitchFamily="2" charset="0"/>
              </a:rPr>
              <a:t>,</a:t>
            </a:r>
            <a:r>
              <a:rPr lang="en-GB" altLang="ja-JP" sz="1300" dirty="0">
                <a:solidFill>
                  <a:srgbClr val="9F1410"/>
                </a:solidFill>
                <a:effectLst/>
                <a:latin typeface="Monaco" pitchFamily="2" charset="0"/>
              </a:rPr>
              <a:t>4</a:t>
            </a:r>
            <a:r>
              <a:rPr lang="en-GB" altLang="ja-JP" sz="1300" dirty="0">
                <a:solidFill>
                  <a:srgbClr val="3200CA"/>
                </a:solidFill>
                <a:effectLst/>
                <a:latin typeface="Monaco" pitchFamily="2" charset="0"/>
              </a:rPr>
              <a:t>]</a:t>
            </a:r>
          </a:p>
          <a:p>
            <a:pPr>
              <a:buNone/>
            </a:pPr>
            <a:r>
              <a:rPr lang="en-GB" altLang="ja-JP" sz="1300" dirty="0">
                <a:solidFill>
                  <a:srgbClr val="3B2322"/>
                </a:solidFill>
                <a:effectLst/>
                <a:latin typeface="Monaco" pitchFamily="2" charset="0"/>
              </a:rPr>
              <a:t>    </a:t>
            </a:r>
            <a:r>
              <a:rPr lang="en-GB" altLang="ja-JP" sz="1300" dirty="0" err="1">
                <a:solidFill>
                  <a:srgbClr val="3B2322"/>
                </a:solidFill>
                <a:effectLst/>
                <a:latin typeface="Monaco" pitchFamily="2" charset="0"/>
              </a:rPr>
              <a:t>Kokkos</a:t>
            </a:r>
            <a:r>
              <a:rPr lang="en-GB" altLang="ja-JP" sz="1300" dirty="0">
                <a:solidFill>
                  <a:srgbClr val="3B2322"/>
                </a:solidFill>
                <a:effectLst/>
                <a:latin typeface="Monaco" pitchFamily="2" charset="0"/>
              </a:rPr>
              <a:t>::</a:t>
            </a:r>
            <a:r>
              <a:rPr lang="en-GB" altLang="ja-JP" sz="1300" dirty="0" err="1">
                <a:solidFill>
                  <a:srgbClr val="3B2322"/>
                </a:solidFill>
                <a:effectLst/>
                <a:latin typeface="Monaco" pitchFamily="2" charset="0"/>
              </a:rPr>
              <a:t>parallel_for</a:t>
            </a:r>
            <a:r>
              <a:rPr lang="en-GB" altLang="ja-JP" sz="1300" dirty="0">
                <a:solidFill>
                  <a:srgbClr val="3B2322"/>
                </a:solidFill>
                <a:effectLst/>
                <a:latin typeface="Monaco" pitchFamily="2" charset="0"/>
              </a:rPr>
              <a:t>(</a:t>
            </a:r>
            <a:r>
              <a:rPr lang="en-GB" altLang="ja-JP" sz="1300" dirty="0">
                <a:solidFill>
                  <a:srgbClr val="9F1410"/>
                </a:solidFill>
                <a:effectLst/>
                <a:latin typeface="Monaco" pitchFamily="2" charset="0"/>
              </a:rPr>
              <a:t>"fill"</a:t>
            </a:r>
            <a:r>
              <a:rPr lang="en-GB" altLang="ja-JP" sz="1300" dirty="0">
                <a:solidFill>
                  <a:srgbClr val="3B2322"/>
                </a:solidFill>
                <a:effectLst/>
                <a:latin typeface="Monaco" pitchFamily="2" charset="0"/>
              </a:rPr>
              <a:t>, </a:t>
            </a:r>
            <a:r>
              <a:rPr lang="en-GB" altLang="ja-JP" sz="1300" dirty="0">
                <a:solidFill>
                  <a:srgbClr val="9F1410"/>
                </a:solidFill>
                <a:effectLst/>
                <a:latin typeface="Monaco" pitchFamily="2" charset="0"/>
              </a:rPr>
              <a:t>5</a:t>
            </a:r>
            <a:r>
              <a:rPr lang="en-GB" altLang="ja-JP" sz="1300" dirty="0">
                <a:solidFill>
                  <a:srgbClr val="3B2322"/>
                </a:solidFill>
                <a:effectLst/>
                <a:latin typeface="Monaco" pitchFamily="2" charset="0"/>
              </a:rPr>
              <a:t>, </a:t>
            </a:r>
            <a:r>
              <a:rPr lang="en-GB" altLang="ja-JP" sz="1300" b="1" dirty="0">
                <a:solidFill>
                  <a:srgbClr val="3B2322"/>
                </a:solidFill>
                <a:effectLst/>
                <a:latin typeface="Monaco" pitchFamily="2" charset="0"/>
              </a:rPr>
              <a:t>KOKKOS_LAMBDA(</a:t>
            </a:r>
            <a:r>
              <a:rPr lang="en-GB" altLang="ja-JP" sz="1300" b="1" dirty="0">
                <a:solidFill>
                  <a:srgbClr val="149802"/>
                </a:solidFill>
                <a:effectLst/>
                <a:latin typeface="Monaco" pitchFamily="2" charset="0"/>
              </a:rPr>
              <a:t>int</a:t>
            </a:r>
            <a:r>
              <a:rPr lang="en-GB" altLang="ja-JP" sz="1300" b="1" dirty="0">
                <a:solidFill>
                  <a:srgbClr val="3B2322"/>
                </a:solidFill>
                <a:effectLst/>
                <a:latin typeface="Monaco" pitchFamily="2" charset="0"/>
              </a:rPr>
              <a:t> </a:t>
            </a:r>
            <a:r>
              <a:rPr lang="en-GB" altLang="ja-JP" sz="1300" b="1" dirty="0" err="1">
                <a:solidFill>
                  <a:srgbClr val="3B2322"/>
                </a:solidFill>
                <a:effectLst/>
                <a:latin typeface="Monaco" pitchFamily="2" charset="0"/>
              </a:rPr>
              <a:t>i</a:t>
            </a:r>
            <a:r>
              <a:rPr lang="en-GB" altLang="ja-JP" sz="1300" b="1" dirty="0">
                <a:solidFill>
                  <a:srgbClr val="3B2322"/>
                </a:solidFill>
                <a:effectLst/>
                <a:latin typeface="Monaco" pitchFamily="2" charset="0"/>
              </a:rPr>
              <a:t>) { v(</a:t>
            </a:r>
            <a:r>
              <a:rPr lang="en-GB" altLang="ja-JP" sz="1300" b="1" dirty="0" err="1">
                <a:solidFill>
                  <a:srgbClr val="3B2322"/>
                </a:solidFill>
                <a:effectLst/>
                <a:latin typeface="Monaco" pitchFamily="2" charset="0"/>
              </a:rPr>
              <a:t>i</a:t>
            </a:r>
            <a:r>
              <a:rPr lang="en-GB" altLang="ja-JP" sz="1300" b="1" dirty="0">
                <a:solidFill>
                  <a:srgbClr val="3B2322"/>
                </a:solidFill>
                <a:effectLst/>
                <a:latin typeface="Monaco" pitchFamily="2" charset="0"/>
              </a:rPr>
              <a:t>) = </a:t>
            </a:r>
            <a:r>
              <a:rPr lang="en-GB" altLang="ja-JP" sz="1300" b="1" dirty="0" err="1">
                <a:solidFill>
                  <a:srgbClr val="3B2322"/>
                </a:solidFill>
                <a:effectLst/>
                <a:latin typeface="Monaco" pitchFamily="2" charset="0"/>
              </a:rPr>
              <a:t>i</a:t>
            </a:r>
            <a:r>
              <a:rPr lang="en-GB" altLang="ja-JP" sz="1300" b="1" dirty="0">
                <a:solidFill>
                  <a:srgbClr val="3B2322"/>
                </a:solidFill>
                <a:effectLst/>
                <a:latin typeface="Monaco" pitchFamily="2" charset="0"/>
              </a:rPr>
              <a:t>; });</a:t>
            </a:r>
          </a:p>
          <a:p>
            <a:pPr>
              <a:buNone/>
            </a:pPr>
            <a:r>
              <a:rPr lang="en-GB" altLang="ja-JP" sz="1300" dirty="0">
                <a:solidFill>
                  <a:srgbClr val="3B2322"/>
                </a:solidFill>
                <a:effectLst/>
                <a:latin typeface="Monaco" pitchFamily="2" charset="0"/>
              </a:rPr>
              <a:t>    </a:t>
            </a:r>
            <a:r>
              <a:rPr lang="en-GB" altLang="ja-JP" sz="1300" dirty="0">
                <a:solidFill>
                  <a:srgbClr val="3200CA"/>
                </a:solidFill>
                <a:effectLst/>
                <a:latin typeface="Monaco" pitchFamily="2" charset="0"/>
              </a:rPr>
              <a:t>// Compute accumulated sum of v's elements r=</a:t>
            </a:r>
            <a:r>
              <a:rPr lang="en-GB" altLang="ja-JP" sz="1300" dirty="0">
                <a:solidFill>
                  <a:srgbClr val="9F1410"/>
                </a:solidFill>
                <a:effectLst/>
                <a:latin typeface="Monaco" pitchFamily="2" charset="0"/>
              </a:rPr>
              <a:t>0</a:t>
            </a:r>
            <a:r>
              <a:rPr lang="en-GB" altLang="ja-JP" sz="1300" dirty="0">
                <a:solidFill>
                  <a:srgbClr val="3200CA"/>
                </a:solidFill>
                <a:effectLst/>
                <a:latin typeface="Monaco" pitchFamily="2" charset="0"/>
              </a:rPr>
              <a:t>+</a:t>
            </a:r>
            <a:r>
              <a:rPr lang="en-GB" altLang="ja-JP" sz="1300" dirty="0">
                <a:solidFill>
                  <a:srgbClr val="9F1410"/>
                </a:solidFill>
                <a:effectLst/>
                <a:latin typeface="Monaco" pitchFamily="2" charset="0"/>
              </a:rPr>
              <a:t>1</a:t>
            </a:r>
            <a:r>
              <a:rPr lang="en-GB" altLang="ja-JP" sz="1300" dirty="0">
                <a:solidFill>
                  <a:srgbClr val="3200CA"/>
                </a:solidFill>
                <a:effectLst/>
                <a:latin typeface="Monaco" pitchFamily="2" charset="0"/>
              </a:rPr>
              <a:t>+</a:t>
            </a:r>
            <a:r>
              <a:rPr lang="en-GB" altLang="ja-JP" sz="1300" dirty="0">
                <a:solidFill>
                  <a:srgbClr val="9F1410"/>
                </a:solidFill>
                <a:effectLst/>
                <a:latin typeface="Monaco" pitchFamily="2" charset="0"/>
              </a:rPr>
              <a:t>2</a:t>
            </a:r>
            <a:r>
              <a:rPr lang="en-GB" altLang="ja-JP" sz="1300" dirty="0">
                <a:solidFill>
                  <a:srgbClr val="3200CA"/>
                </a:solidFill>
                <a:effectLst/>
                <a:latin typeface="Monaco" pitchFamily="2" charset="0"/>
              </a:rPr>
              <a:t>+</a:t>
            </a:r>
            <a:r>
              <a:rPr lang="en-GB" altLang="ja-JP" sz="1300" dirty="0">
                <a:solidFill>
                  <a:srgbClr val="9F1410"/>
                </a:solidFill>
                <a:effectLst/>
                <a:latin typeface="Monaco" pitchFamily="2" charset="0"/>
              </a:rPr>
              <a:t>3</a:t>
            </a:r>
            <a:r>
              <a:rPr lang="en-GB" altLang="ja-JP" sz="1300" dirty="0">
                <a:solidFill>
                  <a:srgbClr val="3200CA"/>
                </a:solidFill>
                <a:effectLst/>
                <a:latin typeface="Monaco" pitchFamily="2" charset="0"/>
              </a:rPr>
              <a:t>+</a:t>
            </a:r>
            <a:r>
              <a:rPr lang="en-GB" altLang="ja-JP" sz="1300" dirty="0">
                <a:solidFill>
                  <a:srgbClr val="9F1410"/>
                </a:solidFill>
                <a:effectLst/>
                <a:latin typeface="Monaco" pitchFamily="2" charset="0"/>
              </a:rPr>
              <a:t>4</a:t>
            </a:r>
            <a:endParaRPr lang="en-GB" altLang="ja-JP" sz="1300" dirty="0">
              <a:solidFill>
                <a:srgbClr val="3200CA"/>
              </a:solidFill>
              <a:effectLst/>
              <a:latin typeface="Monaco" pitchFamily="2" charset="0"/>
            </a:endParaRPr>
          </a:p>
          <a:p>
            <a:pPr>
              <a:buNone/>
            </a:pPr>
            <a:r>
              <a:rPr lang="en-GB" altLang="ja-JP" sz="1300" dirty="0">
                <a:solidFill>
                  <a:srgbClr val="3B2322"/>
                </a:solidFill>
                <a:effectLst/>
                <a:latin typeface="Monaco" pitchFamily="2" charset="0"/>
              </a:rPr>
              <a:t>    </a:t>
            </a:r>
            <a:r>
              <a:rPr lang="en-GB" altLang="ja-JP" sz="1300" dirty="0">
                <a:solidFill>
                  <a:srgbClr val="149802"/>
                </a:solidFill>
                <a:effectLst/>
                <a:latin typeface="Monaco" pitchFamily="2" charset="0"/>
              </a:rPr>
              <a:t>int</a:t>
            </a:r>
            <a:r>
              <a:rPr lang="en-GB" altLang="ja-JP" sz="1300" dirty="0">
                <a:solidFill>
                  <a:srgbClr val="3B2322"/>
                </a:solidFill>
                <a:effectLst/>
                <a:latin typeface="Monaco" pitchFamily="2" charset="0"/>
              </a:rPr>
              <a:t> r;</a:t>
            </a:r>
          </a:p>
          <a:p>
            <a:pPr>
              <a:buNone/>
            </a:pPr>
            <a:r>
              <a:rPr lang="en-GB" altLang="ja-JP" sz="1300" dirty="0">
                <a:solidFill>
                  <a:srgbClr val="3B2322"/>
                </a:solidFill>
                <a:effectLst/>
                <a:latin typeface="Monaco" pitchFamily="2" charset="0"/>
              </a:rPr>
              <a:t>    </a:t>
            </a:r>
            <a:r>
              <a:rPr lang="en-GB" altLang="ja-JP" sz="1300" dirty="0" err="1">
                <a:solidFill>
                  <a:srgbClr val="3B2322"/>
                </a:solidFill>
                <a:effectLst/>
                <a:latin typeface="Monaco" pitchFamily="2" charset="0"/>
              </a:rPr>
              <a:t>Kokkos</a:t>
            </a:r>
            <a:r>
              <a:rPr lang="en-GB" altLang="ja-JP" sz="1300" dirty="0">
                <a:solidFill>
                  <a:srgbClr val="3B2322"/>
                </a:solidFill>
                <a:effectLst/>
                <a:latin typeface="Monaco" pitchFamily="2" charset="0"/>
              </a:rPr>
              <a:t>::</a:t>
            </a:r>
            <a:r>
              <a:rPr lang="en-GB" altLang="ja-JP" sz="1300" dirty="0" err="1">
                <a:solidFill>
                  <a:srgbClr val="3B2322"/>
                </a:solidFill>
                <a:effectLst/>
                <a:latin typeface="Monaco" pitchFamily="2" charset="0"/>
              </a:rPr>
              <a:t>parallel_reduce</a:t>
            </a:r>
            <a:r>
              <a:rPr lang="en-GB" altLang="ja-JP" sz="1300" dirty="0">
                <a:solidFill>
                  <a:srgbClr val="3B2322"/>
                </a:solidFill>
                <a:effectLst/>
                <a:latin typeface="Monaco" pitchFamily="2" charset="0"/>
              </a:rPr>
              <a:t>(</a:t>
            </a:r>
          </a:p>
          <a:p>
            <a:pPr>
              <a:buNone/>
            </a:pPr>
            <a:r>
              <a:rPr lang="en-GB" altLang="ja-JP" sz="1300" dirty="0">
                <a:solidFill>
                  <a:srgbClr val="3B2322"/>
                </a:solidFill>
                <a:effectLst/>
                <a:latin typeface="Monaco" pitchFamily="2" charset="0"/>
              </a:rPr>
              <a:t>      </a:t>
            </a:r>
            <a:r>
              <a:rPr lang="en-GB" altLang="ja-JP" sz="1300" dirty="0">
                <a:solidFill>
                  <a:srgbClr val="9F1410"/>
                </a:solidFill>
                <a:effectLst/>
                <a:latin typeface="Monaco" pitchFamily="2" charset="0"/>
              </a:rPr>
              <a:t>"accumulate"</a:t>
            </a:r>
            <a:r>
              <a:rPr lang="en-GB" altLang="ja-JP" sz="1300" dirty="0">
                <a:solidFill>
                  <a:srgbClr val="3B2322"/>
                </a:solidFill>
                <a:effectLst/>
                <a:latin typeface="Monaco" pitchFamily="2" charset="0"/>
              </a:rPr>
              <a:t>, </a:t>
            </a:r>
            <a:r>
              <a:rPr lang="en-GB" altLang="ja-JP" sz="1300" dirty="0">
                <a:solidFill>
                  <a:srgbClr val="9F1410"/>
                </a:solidFill>
                <a:effectLst/>
                <a:latin typeface="Monaco" pitchFamily="2" charset="0"/>
              </a:rPr>
              <a:t>5</a:t>
            </a:r>
            <a:r>
              <a:rPr lang="en-GB" altLang="ja-JP" sz="1300" dirty="0">
                <a:solidFill>
                  <a:srgbClr val="3B2322"/>
                </a:solidFill>
                <a:effectLst/>
                <a:latin typeface="Monaco" pitchFamily="2" charset="0"/>
              </a:rPr>
              <a:t>,</a:t>
            </a:r>
            <a:endParaRPr lang="en-GB" altLang="ja-JP" sz="1300" dirty="0">
              <a:solidFill>
                <a:srgbClr val="9F1410"/>
              </a:solidFill>
              <a:effectLst/>
              <a:latin typeface="Monaco" pitchFamily="2" charset="0"/>
            </a:endParaRPr>
          </a:p>
          <a:p>
            <a:r>
              <a:rPr lang="en-GB" altLang="ja-JP" sz="1300" dirty="0">
                <a:solidFill>
                  <a:srgbClr val="3B2322"/>
                </a:solidFill>
                <a:effectLst/>
                <a:latin typeface="Monaco" pitchFamily="2" charset="0"/>
              </a:rPr>
              <a:t>      </a:t>
            </a:r>
            <a:r>
              <a:rPr lang="en-GB" altLang="ja-JP" sz="1300" b="1" dirty="0">
                <a:solidFill>
                  <a:srgbClr val="3B2322"/>
                </a:solidFill>
                <a:effectLst/>
                <a:latin typeface="Monaco" pitchFamily="2" charset="0"/>
              </a:rPr>
              <a:t>KOKKOS_LAMBDA(</a:t>
            </a:r>
            <a:r>
              <a:rPr lang="en-GB" altLang="ja-JP" sz="1300" b="1" dirty="0">
                <a:solidFill>
                  <a:srgbClr val="149802"/>
                </a:solidFill>
                <a:effectLst/>
                <a:latin typeface="Monaco" pitchFamily="2" charset="0"/>
              </a:rPr>
              <a:t>int</a:t>
            </a:r>
            <a:r>
              <a:rPr lang="en-GB" altLang="ja-JP" sz="1300" b="1" dirty="0">
                <a:solidFill>
                  <a:srgbClr val="3B2322"/>
                </a:solidFill>
                <a:effectLst/>
                <a:latin typeface="Monaco" pitchFamily="2" charset="0"/>
              </a:rPr>
              <a:t> </a:t>
            </a:r>
            <a:r>
              <a:rPr lang="en-GB" altLang="ja-JP" sz="1300" b="1" dirty="0" err="1">
                <a:solidFill>
                  <a:srgbClr val="3B2322"/>
                </a:solidFill>
                <a:effectLst/>
                <a:latin typeface="Monaco" pitchFamily="2" charset="0"/>
              </a:rPr>
              <a:t>i</a:t>
            </a:r>
            <a:r>
              <a:rPr lang="en-GB" altLang="ja-JP" sz="1300" b="1" dirty="0">
                <a:solidFill>
                  <a:srgbClr val="3B2322"/>
                </a:solidFill>
                <a:effectLst/>
                <a:latin typeface="Monaco" pitchFamily="2" charset="0"/>
              </a:rPr>
              <a:t>, </a:t>
            </a:r>
            <a:r>
              <a:rPr lang="en-GB" altLang="ja-JP" sz="1300" b="1" dirty="0">
                <a:solidFill>
                  <a:srgbClr val="149802"/>
                </a:solidFill>
                <a:effectLst/>
                <a:latin typeface="Monaco" pitchFamily="2" charset="0"/>
              </a:rPr>
              <a:t>int</a:t>
            </a:r>
            <a:r>
              <a:rPr lang="en-GB" altLang="ja-JP" sz="1300" b="1" dirty="0">
                <a:solidFill>
                  <a:srgbClr val="3B2322"/>
                </a:solidFill>
                <a:effectLst/>
                <a:latin typeface="Monaco" pitchFamily="2" charset="0"/>
              </a:rPr>
              <a:t>&amp; </a:t>
            </a:r>
            <a:r>
              <a:rPr lang="en-GB" altLang="ja-JP" sz="1300" b="1" dirty="0" err="1">
                <a:solidFill>
                  <a:srgbClr val="3B2322"/>
                </a:solidFill>
                <a:effectLst/>
                <a:latin typeface="Monaco" pitchFamily="2" charset="0"/>
              </a:rPr>
              <a:t>partial_r</a:t>
            </a:r>
            <a:r>
              <a:rPr lang="en-GB" altLang="ja-JP" sz="1300" b="1" dirty="0">
                <a:solidFill>
                  <a:srgbClr val="3B2322"/>
                </a:solidFill>
                <a:effectLst/>
                <a:latin typeface="Monaco" pitchFamily="2" charset="0"/>
              </a:rPr>
              <a:t>) { </a:t>
            </a:r>
            <a:r>
              <a:rPr lang="en-GB" altLang="ja-JP" sz="1300" b="1" dirty="0" err="1">
                <a:solidFill>
                  <a:srgbClr val="3B2322"/>
                </a:solidFill>
                <a:effectLst/>
                <a:latin typeface="Monaco" pitchFamily="2" charset="0"/>
              </a:rPr>
              <a:t>partial_r</a:t>
            </a:r>
            <a:r>
              <a:rPr lang="en-GB" altLang="ja-JP" sz="1300" b="1" dirty="0">
                <a:solidFill>
                  <a:srgbClr val="3B2322"/>
                </a:solidFill>
                <a:effectLst/>
                <a:latin typeface="Monaco" pitchFamily="2" charset="0"/>
              </a:rPr>
              <a:t> += v(</a:t>
            </a:r>
            <a:r>
              <a:rPr lang="en-GB" altLang="ja-JP" sz="1300" b="1" dirty="0" err="1">
                <a:solidFill>
                  <a:srgbClr val="3B2322"/>
                </a:solidFill>
                <a:effectLst/>
                <a:latin typeface="Monaco" pitchFamily="2" charset="0"/>
              </a:rPr>
              <a:t>i</a:t>
            </a:r>
            <a:r>
              <a:rPr lang="en-GB" altLang="ja-JP" sz="1300" b="1" dirty="0">
                <a:solidFill>
                  <a:srgbClr val="3B2322"/>
                </a:solidFill>
                <a:effectLst/>
                <a:latin typeface="Monaco" pitchFamily="2" charset="0"/>
              </a:rPr>
              <a:t>); }</a:t>
            </a:r>
            <a:r>
              <a:rPr lang="en-GB" altLang="ja-JP" sz="1300" dirty="0">
                <a:solidFill>
                  <a:srgbClr val="3B2322"/>
                </a:solidFill>
                <a:effectLst/>
                <a:latin typeface="Monaco" pitchFamily="2" charset="0"/>
              </a:rPr>
              <a:t>, r);</a:t>
            </a:r>
          </a:p>
        </p:txBody>
      </p:sp>
    </p:spTree>
    <p:extLst>
      <p:ext uri="{BB962C8B-B14F-4D97-AF65-F5344CB8AC3E}">
        <p14:creationId xmlns:p14="http://schemas.microsoft.com/office/powerpoint/2010/main" val="245257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C34A76-E50C-5C7E-9E84-7B454EE7F035}"/>
              </a:ext>
            </a:extLst>
          </p:cNvPr>
          <p:cNvSpPr>
            <a:spLocks noGrp="1"/>
          </p:cNvSpPr>
          <p:nvPr>
            <p:ph type="title"/>
          </p:nvPr>
        </p:nvSpPr>
        <p:spPr/>
        <p:txBody>
          <a:bodyPr/>
          <a:lstStyle/>
          <a:p>
            <a:r>
              <a:rPr lang="en-US" dirty="0" err="1"/>
              <a:t>開始と終了</a:t>
            </a:r>
            <a:endParaRPr lang="en-US" dirty="0"/>
          </a:p>
        </p:txBody>
      </p:sp>
      <p:sp>
        <p:nvSpPr>
          <p:cNvPr id="3" name="コンテンツ プレースホルダー 2">
            <a:extLst>
              <a:ext uri="{FF2B5EF4-FFF2-40B4-BE49-F238E27FC236}">
                <a16:creationId xmlns:a16="http://schemas.microsoft.com/office/drawing/2014/main" id="{7C497733-9625-3097-911B-720DF989622B}"/>
              </a:ext>
            </a:extLst>
          </p:cNvPr>
          <p:cNvSpPr>
            <a:spLocks noGrp="1"/>
          </p:cNvSpPr>
          <p:nvPr>
            <p:ph idx="1"/>
          </p:nvPr>
        </p:nvSpPr>
        <p:spPr>
          <a:xfrm>
            <a:off x="628650" y="5066949"/>
            <a:ext cx="7886700" cy="1110013"/>
          </a:xfrm>
        </p:spPr>
        <p:txBody>
          <a:bodyPr>
            <a:normAutofit lnSpcReduction="10000"/>
          </a:bodyPr>
          <a:lstStyle/>
          <a:p>
            <a:r>
              <a:rPr lang="en-US" dirty="0" err="1"/>
              <a:t>ほぼほぼ「おまじない」なのだが</a:t>
            </a:r>
            <a:r>
              <a:rPr lang="en-US" dirty="0"/>
              <a:t>、、、</a:t>
            </a:r>
          </a:p>
          <a:p>
            <a:r>
              <a:rPr lang="en-US" dirty="0" err="1"/>
              <a:t>finalizeに入る前に全てのViewの寿命が尽きている必要がある</a:t>
            </a:r>
            <a:endParaRPr lang="en-US" dirty="0"/>
          </a:p>
          <a:p>
            <a:r>
              <a:rPr lang="en-US" dirty="0" err="1"/>
              <a:t>Viewはスマートポインタ風、自動で開放される</a:t>
            </a:r>
            <a:endParaRPr lang="en-US" dirty="0"/>
          </a:p>
        </p:txBody>
      </p:sp>
      <p:sp>
        <p:nvSpPr>
          <p:cNvPr id="7" name="テキスト ボックス 6">
            <a:extLst>
              <a:ext uri="{FF2B5EF4-FFF2-40B4-BE49-F238E27FC236}">
                <a16:creationId xmlns:a16="http://schemas.microsoft.com/office/drawing/2014/main" id="{B8D360DD-E392-CDB1-73F3-A1821EFE77F4}"/>
              </a:ext>
            </a:extLst>
          </p:cNvPr>
          <p:cNvSpPr txBox="1"/>
          <p:nvPr/>
        </p:nvSpPr>
        <p:spPr>
          <a:xfrm>
            <a:off x="1791048" y="1690689"/>
            <a:ext cx="5356371" cy="280076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buNone/>
            </a:pPr>
            <a:r>
              <a:rPr lang="en-GB" altLang="ja-JP" sz="1600" dirty="0">
                <a:solidFill>
                  <a:srgbClr val="B000B2"/>
                </a:solidFill>
                <a:effectLst/>
                <a:latin typeface="Monaco" pitchFamily="2" charset="0"/>
              </a:rPr>
              <a:t>#include </a:t>
            </a:r>
            <a:r>
              <a:rPr lang="en-GB" altLang="ja-JP" sz="1600" dirty="0">
                <a:solidFill>
                  <a:srgbClr val="9F1410"/>
                </a:solidFill>
                <a:effectLst/>
                <a:latin typeface="Monaco" pitchFamily="2" charset="0"/>
              </a:rPr>
              <a:t>&lt;</a:t>
            </a:r>
            <a:r>
              <a:rPr lang="en-GB" altLang="ja-JP" sz="1600" dirty="0" err="1">
                <a:solidFill>
                  <a:srgbClr val="9F1410"/>
                </a:solidFill>
                <a:effectLst/>
                <a:latin typeface="Monaco" pitchFamily="2" charset="0"/>
              </a:rPr>
              <a:t>Kokkos_Core.hpp</a:t>
            </a:r>
            <a:r>
              <a:rPr lang="en-GB" altLang="ja-JP" sz="1600" dirty="0">
                <a:solidFill>
                  <a:srgbClr val="9F1410"/>
                </a:solidFill>
                <a:effectLst/>
                <a:latin typeface="Monaco" pitchFamily="2" charset="0"/>
              </a:rPr>
              <a:t>&gt;</a:t>
            </a:r>
          </a:p>
          <a:p>
            <a:pPr>
              <a:buNone/>
            </a:pPr>
            <a:endParaRPr lang="en-GB" altLang="ja-JP" sz="1600" dirty="0">
              <a:solidFill>
                <a:srgbClr val="3B2322"/>
              </a:solidFill>
              <a:effectLst/>
              <a:latin typeface="Monaco" pitchFamily="2" charset="0"/>
            </a:endParaRPr>
          </a:p>
          <a:p>
            <a:pPr>
              <a:buNone/>
            </a:pPr>
            <a:r>
              <a:rPr lang="en-GB" altLang="ja-JP" sz="1600" dirty="0">
                <a:solidFill>
                  <a:srgbClr val="149802"/>
                </a:solidFill>
                <a:effectLst/>
                <a:latin typeface="Monaco" pitchFamily="2" charset="0"/>
              </a:rPr>
              <a:t>int</a:t>
            </a:r>
            <a:r>
              <a:rPr lang="en-GB" altLang="ja-JP" sz="1600" dirty="0">
                <a:solidFill>
                  <a:srgbClr val="3B2322"/>
                </a:solidFill>
                <a:effectLst/>
                <a:latin typeface="Monaco" pitchFamily="2" charset="0"/>
              </a:rPr>
              <a:t> main(</a:t>
            </a:r>
            <a:r>
              <a:rPr lang="en-GB" altLang="ja-JP" sz="1600" dirty="0">
                <a:solidFill>
                  <a:srgbClr val="149802"/>
                </a:solidFill>
                <a:effectLst/>
                <a:latin typeface="Monaco" pitchFamily="2" charset="0"/>
              </a:rPr>
              <a:t>int</a:t>
            </a:r>
            <a:r>
              <a:rPr lang="en-GB" altLang="ja-JP" sz="1600" dirty="0">
                <a:solidFill>
                  <a:srgbClr val="3B2322"/>
                </a:solidFill>
                <a:effectLst/>
                <a:latin typeface="Monaco" pitchFamily="2" charset="0"/>
              </a:rPr>
              <a:t> </a:t>
            </a:r>
            <a:r>
              <a:rPr lang="en-GB" altLang="ja-JP" sz="1600" dirty="0" err="1">
                <a:solidFill>
                  <a:srgbClr val="3B2322"/>
                </a:solidFill>
                <a:effectLst/>
                <a:latin typeface="Monaco" pitchFamily="2" charset="0"/>
              </a:rPr>
              <a:t>argc</a:t>
            </a:r>
            <a:r>
              <a:rPr lang="en-GB" altLang="ja-JP" sz="1600" dirty="0">
                <a:solidFill>
                  <a:srgbClr val="3B2322"/>
                </a:solidFill>
                <a:effectLst/>
                <a:latin typeface="Monaco" pitchFamily="2" charset="0"/>
              </a:rPr>
              <a:t>, </a:t>
            </a:r>
            <a:r>
              <a:rPr lang="en-GB" altLang="ja-JP" sz="1600" dirty="0">
                <a:solidFill>
                  <a:srgbClr val="149802"/>
                </a:solidFill>
                <a:effectLst/>
                <a:latin typeface="Monaco" pitchFamily="2" charset="0"/>
              </a:rPr>
              <a:t>char</a:t>
            </a:r>
            <a:r>
              <a:rPr lang="en-GB" altLang="ja-JP" sz="1600" dirty="0">
                <a:solidFill>
                  <a:srgbClr val="3B2322"/>
                </a:solidFill>
                <a:effectLst/>
                <a:latin typeface="Monaco" pitchFamily="2" charset="0"/>
              </a:rPr>
              <a:t>** </a:t>
            </a:r>
            <a:r>
              <a:rPr lang="en-GB" altLang="ja-JP" sz="1600" dirty="0" err="1">
                <a:solidFill>
                  <a:srgbClr val="3B2322"/>
                </a:solidFill>
                <a:effectLst/>
                <a:latin typeface="Monaco" pitchFamily="2" charset="0"/>
              </a:rPr>
              <a:t>argv</a:t>
            </a:r>
            <a:r>
              <a:rPr lang="en-GB" altLang="ja-JP" sz="1600" dirty="0">
                <a:solidFill>
                  <a:srgbClr val="3B2322"/>
                </a:solidFill>
                <a:effectLst/>
                <a:latin typeface="Monaco" pitchFamily="2" charset="0"/>
              </a:rPr>
              <a:t>) {</a:t>
            </a:r>
          </a:p>
          <a:p>
            <a:pPr>
              <a:buNone/>
            </a:pPr>
            <a:r>
              <a:rPr lang="en-GB" altLang="ja-JP" sz="1600" dirty="0">
                <a:solidFill>
                  <a:srgbClr val="3B2322"/>
                </a:solidFill>
                <a:effectLst/>
                <a:latin typeface="Monaco" pitchFamily="2" charset="0"/>
              </a:rPr>
              <a:t>    </a:t>
            </a:r>
            <a:r>
              <a:rPr lang="en-GB" altLang="ja-JP" sz="1600" dirty="0" err="1">
                <a:solidFill>
                  <a:srgbClr val="3B2322"/>
                </a:solidFill>
                <a:effectLst/>
                <a:latin typeface="Monaco" pitchFamily="2" charset="0"/>
              </a:rPr>
              <a:t>Kokkos</a:t>
            </a:r>
            <a:r>
              <a:rPr lang="en-GB" altLang="ja-JP" sz="1600" dirty="0">
                <a:solidFill>
                  <a:srgbClr val="3B2322"/>
                </a:solidFill>
                <a:effectLst/>
                <a:latin typeface="Monaco" pitchFamily="2" charset="0"/>
              </a:rPr>
              <a:t>::</a:t>
            </a:r>
            <a:r>
              <a:rPr lang="en-GB" altLang="ja-JP" sz="1600" dirty="0">
                <a:solidFill>
                  <a:srgbClr val="3B2322"/>
                </a:solidFill>
                <a:effectLst/>
                <a:highlight>
                  <a:srgbClr val="FFFF00"/>
                </a:highlight>
                <a:latin typeface="Monaco" pitchFamily="2" charset="0"/>
              </a:rPr>
              <a:t>initialize</a:t>
            </a:r>
            <a:r>
              <a:rPr lang="en-GB" altLang="ja-JP" sz="1600" dirty="0">
                <a:solidFill>
                  <a:srgbClr val="3B2322"/>
                </a:solidFill>
                <a:effectLst/>
                <a:latin typeface="Monaco" pitchFamily="2" charset="0"/>
              </a:rPr>
              <a:t>(</a:t>
            </a:r>
            <a:r>
              <a:rPr lang="en-GB" altLang="ja-JP" sz="1600" dirty="0" err="1">
                <a:solidFill>
                  <a:srgbClr val="3B2322"/>
                </a:solidFill>
                <a:effectLst/>
                <a:latin typeface="Monaco" pitchFamily="2" charset="0"/>
              </a:rPr>
              <a:t>argc</a:t>
            </a:r>
            <a:r>
              <a:rPr lang="en-GB" altLang="ja-JP" sz="1600" dirty="0">
                <a:solidFill>
                  <a:srgbClr val="3B2322"/>
                </a:solidFill>
                <a:effectLst/>
                <a:latin typeface="Monaco" pitchFamily="2" charset="0"/>
              </a:rPr>
              <a:t>, </a:t>
            </a:r>
            <a:r>
              <a:rPr lang="en-GB" altLang="ja-JP" sz="1600" dirty="0" err="1">
                <a:solidFill>
                  <a:srgbClr val="3B2322"/>
                </a:solidFill>
                <a:effectLst/>
                <a:latin typeface="Monaco" pitchFamily="2" charset="0"/>
              </a:rPr>
              <a:t>argv</a:t>
            </a:r>
            <a:r>
              <a:rPr lang="en-GB" altLang="ja-JP" sz="1600" dirty="0">
                <a:solidFill>
                  <a:srgbClr val="3B2322"/>
                </a:solidFill>
                <a:effectLst/>
                <a:latin typeface="Monaco" pitchFamily="2" charset="0"/>
              </a:rPr>
              <a:t>);</a:t>
            </a:r>
          </a:p>
          <a:p>
            <a:pPr>
              <a:buNone/>
            </a:pPr>
            <a:r>
              <a:rPr lang="en-GB" altLang="ja-JP" sz="1600" dirty="0">
                <a:solidFill>
                  <a:srgbClr val="3B2322"/>
                </a:solidFill>
                <a:effectLst/>
                <a:latin typeface="Monaco" pitchFamily="2" charset="0"/>
              </a:rPr>
              <a:t>    {   </a:t>
            </a:r>
          </a:p>
          <a:p>
            <a:pPr>
              <a:buNone/>
            </a:pPr>
            <a:r>
              <a:rPr lang="en-GB" altLang="ja-JP" sz="1600" dirty="0">
                <a:solidFill>
                  <a:srgbClr val="3B2322"/>
                </a:solidFill>
                <a:effectLst/>
                <a:latin typeface="Monaco" pitchFamily="2" charset="0"/>
              </a:rPr>
              <a:t>        </a:t>
            </a:r>
            <a:r>
              <a:rPr lang="en-GB" altLang="ja-JP" sz="1600" dirty="0">
                <a:solidFill>
                  <a:srgbClr val="3200CA"/>
                </a:solidFill>
                <a:effectLst/>
                <a:latin typeface="Monaco" pitchFamily="2" charset="0"/>
              </a:rPr>
              <a:t>// main</a:t>
            </a:r>
            <a:r>
              <a:rPr lang="ja-JP" altLang="en-US" sz="1600">
                <a:solidFill>
                  <a:srgbClr val="3200CA"/>
                </a:solidFill>
                <a:effectLst/>
                <a:latin typeface="Monaco" pitchFamily="2" charset="0"/>
              </a:rPr>
              <a:t>関数内で</a:t>
            </a:r>
            <a:r>
              <a:rPr lang="en-GB" altLang="ja-JP" sz="1600" dirty="0">
                <a:solidFill>
                  <a:srgbClr val="3200CA"/>
                </a:solidFill>
                <a:effectLst/>
                <a:latin typeface="Monaco" pitchFamily="2" charset="0"/>
              </a:rPr>
              <a:t>View</a:t>
            </a:r>
            <a:r>
              <a:rPr lang="ja-JP" altLang="en-US" sz="1600">
                <a:solidFill>
                  <a:srgbClr val="3200CA"/>
                </a:solidFill>
                <a:effectLst/>
                <a:latin typeface="Monaco" pitchFamily="2" charset="0"/>
              </a:rPr>
              <a:t>を宣言するときは</a:t>
            </a:r>
          </a:p>
          <a:p>
            <a:pPr>
              <a:buNone/>
            </a:pPr>
            <a:r>
              <a:rPr lang="ja-JP" altLang="en-US" sz="1600">
                <a:solidFill>
                  <a:srgbClr val="3B2322"/>
                </a:solidFill>
                <a:effectLst/>
                <a:latin typeface="Monaco" pitchFamily="2" charset="0"/>
              </a:rPr>
              <a:t>        </a:t>
            </a:r>
            <a:r>
              <a:rPr lang="en-US" altLang="ja-JP" sz="1600" dirty="0">
                <a:solidFill>
                  <a:srgbClr val="3200CA"/>
                </a:solidFill>
                <a:effectLst/>
                <a:latin typeface="Monaco" pitchFamily="2" charset="0"/>
              </a:rPr>
              <a:t>// </a:t>
            </a:r>
            <a:r>
              <a:rPr lang="ja-JP" altLang="en-US" sz="1600">
                <a:solidFill>
                  <a:srgbClr val="3200CA"/>
                </a:solidFill>
                <a:effectLst/>
                <a:latin typeface="Monaco" pitchFamily="2" charset="0"/>
              </a:rPr>
              <a:t>必ずこの</a:t>
            </a:r>
            <a:r>
              <a:rPr lang="en-US" altLang="ja-JP" sz="1600" dirty="0">
                <a:solidFill>
                  <a:srgbClr val="3200CA"/>
                </a:solidFill>
                <a:effectLst/>
                <a:latin typeface="Monaco" pitchFamily="2" charset="0"/>
              </a:rPr>
              <a:t>{}</a:t>
            </a:r>
            <a:r>
              <a:rPr lang="ja-JP" altLang="en-US" sz="1600">
                <a:solidFill>
                  <a:srgbClr val="3200CA"/>
                </a:solidFill>
                <a:effectLst/>
                <a:latin typeface="Monaco" pitchFamily="2" charset="0"/>
              </a:rPr>
              <a:t>の内側でやること</a:t>
            </a:r>
          </a:p>
          <a:p>
            <a:pPr>
              <a:buNone/>
            </a:pPr>
            <a:r>
              <a:rPr lang="ja-JP" altLang="en-US" sz="1600">
                <a:solidFill>
                  <a:srgbClr val="3B2322"/>
                </a:solidFill>
                <a:effectLst/>
                <a:latin typeface="Monaco" pitchFamily="2" charset="0"/>
              </a:rPr>
              <a:t>    </a:t>
            </a:r>
            <a:r>
              <a:rPr lang="en-US" altLang="ja-JP" sz="1600" dirty="0">
                <a:solidFill>
                  <a:srgbClr val="3B2322"/>
                </a:solidFill>
                <a:effectLst/>
                <a:latin typeface="Monaco" pitchFamily="2" charset="0"/>
              </a:rPr>
              <a:t>}   </a:t>
            </a:r>
          </a:p>
          <a:p>
            <a:pPr>
              <a:buNone/>
            </a:pPr>
            <a:r>
              <a:rPr lang="en-US" altLang="ja-JP" sz="1600" dirty="0">
                <a:solidFill>
                  <a:srgbClr val="3B2322"/>
                </a:solidFill>
                <a:effectLst/>
                <a:latin typeface="Monaco" pitchFamily="2" charset="0"/>
              </a:rPr>
              <a:t>    </a:t>
            </a:r>
            <a:r>
              <a:rPr lang="en-GB" altLang="ja-JP" sz="1600" dirty="0" err="1">
                <a:solidFill>
                  <a:srgbClr val="3B2322"/>
                </a:solidFill>
                <a:effectLst/>
                <a:latin typeface="Monaco" pitchFamily="2" charset="0"/>
              </a:rPr>
              <a:t>Kokkos</a:t>
            </a:r>
            <a:r>
              <a:rPr lang="en-GB" altLang="ja-JP" sz="1600" dirty="0">
                <a:solidFill>
                  <a:srgbClr val="3B2322"/>
                </a:solidFill>
                <a:effectLst/>
                <a:latin typeface="Monaco" pitchFamily="2" charset="0"/>
              </a:rPr>
              <a:t>::</a:t>
            </a:r>
            <a:r>
              <a:rPr lang="en-GB" altLang="ja-JP" sz="1600" dirty="0">
                <a:solidFill>
                  <a:srgbClr val="3B2322"/>
                </a:solidFill>
                <a:effectLst/>
                <a:highlight>
                  <a:srgbClr val="FFFF00"/>
                </a:highlight>
                <a:latin typeface="Monaco" pitchFamily="2" charset="0"/>
              </a:rPr>
              <a:t>finalize</a:t>
            </a:r>
            <a:r>
              <a:rPr lang="en-GB" altLang="ja-JP" sz="1600" dirty="0">
                <a:solidFill>
                  <a:srgbClr val="3B2322"/>
                </a:solidFill>
                <a:effectLst/>
                <a:latin typeface="Monaco" pitchFamily="2" charset="0"/>
              </a:rPr>
              <a:t>();</a:t>
            </a:r>
          </a:p>
          <a:p>
            <a:pPr>
              <a:buNone/>
            </a:pPr>
            <a:r>
              <a:rPr lang="en-GB" altLang="ja-JP" sz="1600" dirty="0">
                <a:solidFill>
                  <a:srgbClr val="3B2322"/>
                </a:solidFill>
                <a:effectLst/>
                <a:latin typeface="Monaco" pitchFamily="2" charset="0"/>
              </a:rPr>
              <a:t>    </a:t>
            </a:r>
            <a:r>
              <a:rPr lang="en-GB" altLang="ja-JP" sz="1600" dirty="0">
                <a:solidFill>
                  <a:srgbClr val="A6520C"/>
                </a:solidFill>
                <a:effectLst/>
                <a:latin typeface="Monaco" pitchFamily="2" charset="0"/>
              </a:rPr>
              <a:t>return</a:t>
            </a:r>
            <a:r>
              <a:rPr lang="en-GB" altLang="ja-JP" sz="1600" dirty="0">
                <a:solidFill>
                  <a:srgbClr val="3B2322"/>
                </a:solidFill>
                <a:effectLst/>
                <a:latin typeface="Monaco" pitchFamily="2" charset="0"/>
              </a:rPr>
              <a:t> </a:t>
            </a:r>
            <a:r>
              <a:rPr lang="en-GB" altLang="ja-JP" sz="1600" dirty="0">
                <a:solidFill>
                  <a:srgbClr val="9F1410"/>
                </a:solidFill>
                <a:effectLst/>
                <a:latin typeface="Monaco" pitchFamily="2" charset="0"/>
              </a:rPr>
              <a:t>0</a:t>
            </a:r>
            <a:r>
              <a:rPr lang="en-GB" altLang="ja-JP" sz="1600" dirty="0">
                <a:solidFill>
                  <a:srgbClr val="3B2322"/>
                </a:solidFill>
                <a:effectLst/>
                <a:latin typeface="Monaco" pitchFamily="2" charset="0"/>
              </a:rPr>
              <a:t>;</a:t>
            </a:r>
          </a:p>
          <a:p>
            <a:r>
              <a:rPr lang="en-GB" altLang="ja-JP" sz="1600" dirty="0">
                <a:solidFill>
                  <a:srgbClr val="3B2322"/>
                </a:solidFill>
                <a:effectLst/>
                <a:latin typeface="Monaco" pitchFamily="2" charset="0"/>
              </a:rPr>
              <a:t>}</a:t>
            </a:r>
          </a:p>
        </p:txBody>
      </p:sp>
    </p:spTree>
    <p:extLst>
      <p:ext uri="{BB962C8B-B14F-4D97-AF65-F5344CB8AC3E}">
        <p14:creationId xmlns:p14="http://schemas.microsoft.com/office/powerpoint/2010/main" val="3236356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9175F4-B9C4-53A6-F5DA-3FD0761DFDD9}"/>
              </a:ext>
            </a:extLst>
          </p:cNvPr>
          <p:cNvSpPr>
            <a:spLocks noGrp="1"/>
          </p:cNvSpPr>
          <p:nvPr>
            <p:ph type="title"/>
          </p:nvPr>
        </p:nvSpPr>
        <p:spPr/>
        <p:txBody>
          <a:bodyPr/>
          <a:lstStyle/>
          <a:p>
            <a:r>
              <a:rPr lang="en-US" dirty="0" err="1"/>
              <a:t>大事なマクロいくつか</a:t>
            </a:r>
            <a:endParaRPr lang="en-US" dirty="0"/>
          </a:p>
        </p:txBody>
      </p:sp>
      <p:sp>
        <p:nvSpPr>
          <p:cNvPr id="3" name="コンテンツ プレースホルダー 2">
            <a:extLst>
              <a:ext uri="{FF2B5EF4-FFF2-40B4-BE49-F238E27FC236}">
                <a16:creationId xmlns:a16="http://schemas.microsoft.com/office/drawing/2014/main" id="{DC68CC15-D850-CCAD-3211-9E0533D75CC2}"/>
              </a:ext>
            </a:extLst>
          </p:cNvPr>
          <p:cNvSpPr>
            <a:spLocks noGrp="1"/>
          </p:cNvSpPr>
          <p:nvPr>
            <p:ph idx="1"/>
          </p:nvPr>
        </p:nvSpPr>
        <p:spPr/>
        <p:txBody>
          <a:bodyPr/>
          <a:lstStyle/>
          <a:p>
            <a:r>
              <a:rPr lang="en-US" dirty="0"/>
              <a:t>CUDAではGPUで実行される関数に</a:t>
            </a:r>
            <a:r>
              <a:rPr lang="en-US" dirty="0">
                <a:solidFill>
                  <a:schemeClr val="accent4"/>
                </a:solidFill>
                <a:latin typeface="Monaco" pitchFamily="2" charset="0"/>
              </a:rPr>
              <a:t>__device__</a:t>
            </a:r>
            <a:r>
              <a:rPr lang="en-US" dirty="0"/>
              <a:t>を、更にホストでも実行される関数に</a:t>
            </a:r>
            <a:r>
              <a:rPr lang="en-US" dirty="0">
                <a:solidFill>
                  <a:schemeClr val="accent4"/>
                </a:solidFill>
                <a:latin typeface="Monaco" pitchFamily="2" charset="0"/>
              </a:rPr>
              <a:t>__host__</a:t>
            </a:r>
            <a:r>
              <a:rPr lang="en-US" dirty="0"/>
              <a:t>も付けなければいけないのでこれらをラップするマクロがある</a:t>
            </a:r>
          </a:p>
          <a:p>
            <a:pPr lvl="1"/>
            <a:r>
              <a:rPr lang="en-US" dirty="0" err="1"/>
              <a:t>OpenMP版が動いてCUDA版がコンパイルエラーのときは付け忘れを疑ってみよう</a:t>
            </a:r>
            <a:endParaRPr lang="en-US" dirty="0"/>
          </a:p>
          <a:p>
            <a:r>
              <a:rPr lang="en-US" dirty="0">
                <a:solidFill>
                  <a:schemeClr val="accent2"/>
                </a:solidFill>
                <a:latin typeface="Monaco" pitchFamily="2" charset="0"/>
              </a:rPr>
              <a:t>KOKKOS_LAMBDA</a:t>
            </a:r>
          </a:p>
          <a:p>
            <a:pPr lvl="1"/>
            <a:r>
              <a:rPr lang="en-US" dirty="0" err="1"/>
              <a:t>意味的には</a:t>
            </a:r>
            <a:r>
              <a:rPr lang="en-US" dirty="0">
                <a:solidFill>
                  <a:schemeClr val="accent4"/>
                </a:solidFill>
                <a:latin typeface="Monaco" pitchFamily="2" charset="0"/>
              </a:rPr>
              <a:t>[=]</a:t>
            </a:r>
            <a:r>
              <a:rPr lang="en-US" dirty="0"/>
              <a:t>、</a:t>
            </a:r>
            <a:r>
              <a:rPr lang="en-US" dirty="0" err="1"/>
              <a:t>parallel_for等の引数に</a:t>
            </a:r>
            <a:endParaRPr lang="en-US" dirty="0"/>
          </a:p>
          <a:p>
            <a:r>
              <a:rPr lang="en-US" dirty="0">
                <a:solidFill>
                  <a:schemeClr val="accent2"/>
                </a:solidFill>
                <a:latin typeface="Monaco" pitchFamily="2" charset="0"/>
              </a:rPr>
              <a:t>KOKKOS_FUNCTION</a:t>
            </a:r>
          </a:p>
          <a:p>
            <a:pPr lvl="1"/>
            <a:r>
              <a:rPr lang="en-US" dirty="0" err="1"/>
              <a:t>例えばparallel_forの内側から呼ばれる関数などの頭には付けておく必要がある</a:t>
            </a:r>
            <a:endParaRPr lang="en-US" dirty="0"/>
          </a:p>
          <a:p>
            <a:r>
              <a:rPr lang="en-US" dirty="0">
                <a:solidFill>
                  <a:schemeClr val="accent2"/>
                </a:solidFill>
                <a:latin typeface="Monaco" pitchFamily="2" charset="0"/>
              </a:rPr>
              <a:t>KOKKOS_INLINE_FUNCTION</a:t>
            </a:r>
          </a:p>
          <a:p>
            <a:pPr lvl="1"/>
            <a:r>
              <a:rPr lang="en-US" dirty="0" err="1"/>
              <a:t>特にinline関数にしたい場合、あるいはクラス内実装するメンバ関数のように暗黙にinlineになっているもの</a:t>
            </a:r>
            <a:endParaRPr lang="en-US" dirty="0"/>
          </a:p>
        </p:txBody>
      </p:sp>
    </p:spTree>
    <p:extLst>
      <p:ext uri="{BB962C8B-B14F-4D97-AF65-F5344CB8AC3E}">
        <p14:creationId xmlns:p14="http://schemas.microsoft.com/office/powerpoint/2010/main" val="4283633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9EB0F-E6CE-A6C3-858C-C8D066ADFBA1}"/>
              </a:ext>
            </a:extLst>
          </p:cNvPr>
          <p:cNvSpPr>
            <a:spLocks noGrp="1"/>
          </p:cNvSpPr>
          <p:nvPr>
            <p:ph type="title"/>
          </p:nvPr>
        </p:nvSpPr>
        <p:spPr/>
        <p:txBody>
          <a:bodyPr/>
          <a:lstStyle/>
          <a:p>
            <a:r>
              <a:rPr lang="en-US" dirty="0"/>
              <a:t>View</a:t>
            </a:r>
          </a:p>
        </p:txBody>
      </p:sp>
      <p:sp>
        <p:nvSpPr>
          <p:cNvPr id="3" name="コンテンツ プレースホルダー 2">
            <a:extLst>
              <a:ext uri="{FF2B5EF4-FFF2-40B4-BE49-F238E27FC236}">
                <a16:creationId xmlns:a16="http://schemas.microsoft.com/office/drawing/2014/main" id="{48217CF8-BE03-78F3-C884-C87556FCAF22}"/>
              </a:ext>
            </a:extLst>
          </p:cNvPr>
          <p:cNvSpPr>
            <a:spLocks noGrp="1"/>
          </p:cNvSpPr>
          <p:nvPr>
            <p:ph idx="1"/>
          </p:nvPr>
        </p:nvSpPr>
        <p:spPr/>
        <p:txBody>
          <a:bodyPr>
            <a:normAutofit fontScale="92500" lnSpcReduction="10000"/>
          </a:bodyPr>
          <a:lstStyle/>
          <a:p>
            <a:r>
              <a:rPr lang="en-US" dirty="0" err="1"/>
              <a:t>軽く抽象化された（多次元）配列</a:t>
            </a:r>
            <a:endParaRPr lang="en-US" dirty="0"/>
          </a:p>
          <a:p>
            <a:pPr lvl="1"/>
            <a:r>
              <a:rPr lang="en-US" dirty="0" err="1"/>
              <a:t>Kokkosの理解はViewの理解が一番大事</a:t>
            </a:r>
            <a:endParaRPr lang="en-US" dirty="0"/>
          </a:p>
          <a:p>
            <a:pPr lvl="1"/>
            <a:r>
              <a:rPr lang="en-US" dirty="0" err="1"/>
              <a:t>原則データは全部Viewに置いてください</a:t>
            </a:r>
            <a:endParaRPr lang="en-US" dirty="0"/>
          </a:p>
          <a:p>
            <a:r>
              <a:rPr lang="en-US" dirty="0" err="1"/>
              <a:t>宣言の例</a:t>
            </a:r>
            <a:endParaRPr lang="en-US" dirty="0"/>
          </a:p>
          <a:p>
            <a:pPr lvl="1"/>
            <a:r>
              <a:rPr lang="en-US" dirty="0" err="1">
                <a:solidFill>
                  <a:schemeClr val="accent2"/>
                </a:solidFill>
                <a:latin typeface="Monaco" pitchFamily="2" charset="0"/>
              </a:rPr>
              <a:t>Kokkos</a:t>
            </a:r>
            <a:r>
              <a:rPr lang="en-US" dirty="0">
                <a:solidFill>
                  <a:schemeClr val="accent2"/>
                </a:solidFill>
                <a:latin typeface="Monaco" pitchFamily="2" charset="0"/>
              </a:rPr>
              <a:t>::View&lt;double*&gt;  </a:t>
            </a:r>
            <a:r>
              <a:rPr lang="en-US" dirty="0">
                <a:solidFill>
                  <a:schemeClr val="accent4"/>
                </a:solidFill>
                <a:latin typeface="Monaco" pitchFamily="2" charset="0"/>
              </a:rPr>
              <a:t>v1("v1", 5);</a:t>
            </a:r>
            <a:r>
              <a:rPr lang="en-US" dirty="0">
                <a:latin typeface="Monaco" pitchFamily="2" charset="0"/>
              </a:rPr>
              <a:t>    // v1(</a:t>
            </a:r>
            <a:r>
              <a:rPr lang="en-US" dirty="0" err="1">
                <a:latin typeface="Monaco" pitchFamily="2" charset="0"/>
              </a:rPr>
              <a:t>i</a:t>
            </a:r>
            <a:r>
              <a:rPr lang="en-US" dirty="0">
                <a:latin typeface="Monaco" pitchFamily="2" charset="0"/>
              </a:rPr>
              <a:t>)=...</a:t>
            </a:r>
          </a:p>
          <a:p>
            <a:pPr lvl="1"/>
            <a:r>
              <a:rPr lang="en-US" dirty="0" err="1">
                <a:solidFill>
                  <a:schemeClr val="accent2"/>
                </a:solidFill>
                <a:latin typeface="Monaco" pitchFamily="2" charset="0"/>
              </a:rPr>
              <a:t>Kokkos</a:t>
            </a:r>
            <a:r>
              <a:rPr lang="en-US" dirty="0">
                <a:solidFill>
                  <a:schemeClr val="accent2"/>
                </a:solidFill>
                <a:latin typeface="Monaco" pitchFamily="2" charset="0"/>
              </a:rPr>
              <a:t>::View&lt;double**&gt; </a:t>
            </a:r>
            <a:r>
              <a:rPr lang="en-US" dirty="0">
                <a:solidFill>
                  <a:schemeClr val="accent4"/>
                </a:solidFill>
                <a:latin typeface="Monaco" pitchFamily="2" charset="0"/>
              </a:rPr>
              <a:t>v2("v2", 5, 3);</a:t>
            </a:r>
            <a:r>
              <a:rPr lang="en-US" dirty="0">
                <a:latin typeface="Monaco" pitchFamily="2" charset="0"/>
              </a:rPr>
              <a:t> // v2(</a:t>
            </a:r>
            <a:r>
              <a:rPr lang="en-US" dirty="0" err="1">
                <a:latin typeface="Monaco" pitchFamily="2" charset="0"/>
              </a:rPr>
              <a:t>i,j</a:t>
            </a:r>
            <a:r>
              <a:rPr lang="en-US" dirty="0">
                <a:latin typeface="Monaco" pitchFamily="2" charset="0"/>
              </a:rPr>
              <a:t>)=...</a:t>
            </a:r>
          </a:p>
          <a:p>
            <a:pPr lvl="1"/>
            <a:r>
              <a:rPr lang="en-US" dirty="0">
                <a:latin typeface="Monaco" pitchFamily="2" charset="0"/>
              </a:rPr>
              <a:t>*</a:t>
            </a:r>
            <a:r>
              <a:rPr lang="en-US" dirty="0" err="1"/>
              <a:t>は元々はポインタの意味だが形骸化していて、個数で多次元配列の次数を示している</a:t>
            </a:r>
            <a:endParaRPr lang="en-US" dirty="0"/>
          </a:p>
          <a:p>
            <a:pPr lvl="1"/>
            <a:r>
              <a:rPr lang="en-US" dirty="0" err="1"/>
              <a:t>最初の引数で名前をつける（省略不可</a:t>
            </a:r>
            <a:r>
              <a:rPr lang="en-US" dirty="0"/>
              <a:t>）</a:t>
            </a:r>
          </a:p>
          <a:p>
            <a:r>
              <a:rPr lang="en-US" dirty="0" err="1"/>
              <a:t>デフォルトでデバイス</a:t>
            </a:r>
            <a:r>
              <a:rPr lang="en-US" dirty="0"/>
              <a:t>(GPU)</a:t>
            </a:r>
            <a:r>
              <a:rPr lang="en-US" dirty="0" err="1"/>
              <a:t>側のメモリを指す</a:t>
            </a:r>
            <a:endParaRPr lang="en-US" dirty="0"/>
          </a:p>
          <a:p>
            <a:pPr lvl="1"/>
            <a:r>
              <a:rPr lang="en-US" dirty="0" err="1"/>
              <a:t>parallel_forの内側でしかアクセスできない</a:t>
            </a:r>
            <a:endParaRPr lang="en-US" dirty="0"/>
          </a:p>
          <a:p>
            <a:pPr lvl="1"/>
            <a:r>
              <a:rPr lang="en-US" dirty="0" err="1"/>
              <a:t>ホストとのやりとりは後述</a:t>
            </a:r>
            <a:endParaRPr lang="en-US" dirty="0"/>
          </a:p>
          <a:p>
            <a:r>
              <a:rPr lang="en-US" dirty="0" err="1"/>
              <a:t>代入はshallow</a:t>
            </a:r>
            <a:r>
              <a:rPr lang="en-US" dirty="0"/>
              <a:t> </a:t>
            </a:r>
            <a:r>
              <a:rPr lang="en-US" dirty="0" err="1"/>
              <a:t>copyになる</a:t>
            </a:r>
            <a:endParaRPr lang="en-US" dirty="0"/>
          </a:p>
          <a:p>
            <a:pPr lvl="1"/>
            <a:r>
              <a:rPr lang="en-US" dirty="0">
                <a:latin typeface="Monaco" pitchFamily="2" charset="0"/>
              </a:rPr>
              <a:t>[=]</a:t>
            </a:r>
            <a:r>
              <a:rPr lang="en-US" dirty="0" err="1"/>
              <a:t>で勝手にparallel_forにcopyキャプチャされる</a:t>
            </a:r>
            <a:endParaRPr lang="en-US" dirty="0"/>
          </a:p>
          <a:p>
            <a:pPr lvl="1"/>
            <a:r>
              <a:rPr lang="en-US" dirty="0" err="1"/>
              <a:t>関数の引数にするときも値渡でいい（むしろ参照渡</a:t>
            </a:r>
            <a:r>
              <a:rPr lang="en-US" dirty="0"/>
              <a:t> </a:t>
            </a:r>
            <a:r>
              <a:rPr lang="en-US" dirty="0" err="1"/>
              <a:t>の方がトラブルの元</a:t>
            </a:r>
            <a:r>
              <a:rPr lang="en-US" dirty="0"/>
              <a:t>）</a:t>
            </a:r>
          </a:p>
        </p:txBody>
      </p:sp>
    </p:spTree>
    <p:extLst>
      <p:ext uri="{BB962C8B-B14F-4D97-AF65-F5344CB8AC3E}">
        <p14:creationId xmlns:p14="http://schemas.microsoft.com/office/powerpoint/2010/main" val="2016516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E6A5C5-518D-DCD3-63CF-2138B1528F30}"/>
              </a:ext>
            </a:extLst>
          </p:cNvPr>
          <p:cNvSpPr>
            <a:spLocks noGrp="1"/>
          </p:cNvSpPr>
          <p:nvPr>
            <p:ph type="title"/>
          </p:nvPr>
        </p:nvSpPr>
        <p:spPr/>
        <p:txBody>
          <a:bodyPr/>
          <a:lstStyle/>
          <a:p>
            <a:r>
              <a:rPr lang="en-US" dirty="0" err="1"/>
              <a:t>コード例</a:t>
            </a:r>
            <a:endParaRPr lang="en-US" dirty="0"/>
          </a:p>
        </p:txBody>
      </p:sp>
      <p:sp>
        <p:nvSpPr>
          <p:cNvPr id="3" name="コンテンツ プレースホルダー 2">
            <a:extLst>
              <a:ext uri="{FF2B5EF4-FFF2-40B4-BE49-F238E27FC236}">
                <a16:creationId xmlns:a16="http://schemas.microsoft.com/office/drawing/2014/main" id="{C8A3477F-5141-EAC2-7DE8-50D86E7FD67E}"/>
              </a:ext>
            </a:extLst>
          </p:cNvPr>
          <p:cNvSpPr>
            <a:spLocks noGrp="1"/>
          </p:cNvSpPr>
          <p:nvPr>
            <p:ph sz="half" idx="1"/>
          </p:nvPr>
        </p:nvSpPr>
        <p:spPr>
          <a:xfrm>
            <a:off x="6250329" y="2372809"/>
            <a:ext cx="2893671" cy="4040313"/>
          </a:xfrm>
        </p:spPr>
        <p:txBody>
          <a:bodyPr>
            <a:normAutofit lnSpcReduction="10000"/>
          </a:bodyPr>
          <a:lstStyle/>
          <a:p>
            <a:r>
              <a:rPr lang="en-US" dirty="0" err="1"/>
              <a:t>Viewを作ってデバイス側でprallel_forで書き込むのは先述のとおり</a:t>
            </a:r>
            <a:endParaRPr lang="en-US" dirty="0"/>
          </a:p>
          <a:p>
            <a:r>
              <a:rPr lang="en-US" dirty="0" err="1"/>
              <a:t>ホスト側で読み書きできるようにmirror_viewを作り、deep_copyをしている</a:t>
            </a:r>
            <a:endParaRPr lang="en-US" dirty="0"/>
          </a:p>
          <a:p>
            <a:r>
              <a:rPr lang="en-US" dirty="0" err="1"/>
              <a:t>シリアルやOpenMP版だと冗長なメモリ確保とコピーはスキップされる</a:t>
            </a:r>
            <a:endParaRPr lang="en-US" dirty="0"/>
          </a:p>
        </p:txBody>
      </p:sp>
      <p:sp>
        <p:nvSpPr>
          <p:cNvPr id="5" name="テキスト ボックス 4">
            <a:extLst>
              <a:ext uri="{FF2B5EF4-FFF2-40B4-BE49-F238E27FC236}">
                <a16:creationId xmlns:a16="http://schemas.microsoft.com/office/drawing/2014/main" id="{4733CFE8-EF22-AAD8-E96A-D0CD8C34CC04}"/>
              </a:ext>
            </a:extLst>
          </p:cNvPr>
          <p:cNvSpPr txBox="1"/>
          <p:nvPr/>
        </p:nvSpPr>
        <p:spPr>
          <a:xfrm>
            <a:off x="510007" y="1690689"/>
            <a:ext cx="5833641" cy="5047536"/>
          </a:xfrm>
          <a:prstGeom prst="rect">
            <a:avLst/>
          </a:prstGeom>
          <a:noFill/>
        </p:spPr>
        <p:txBody>
          <a:bodyPr wrap="square">
            <a:spAutoFit/>
          </a:bodyPr>
          <a:lstStyle/>
          <a:p>
            <a:pPr>
              <a:buNone/>
            </a:pPr>
            <a:r>
              <a:rPr lang="en-GB" altLang="ja-JP" sz="1400" dirty="0">
                <a:solidFill>
                  <a:srgbClr val="B000B2"/>
                </a:solidFill>
                <a:effectLst/>
                <a:latin typeface="Monaco" pitchFamily="2" charset="0"/>
              </a:rPr>
              <a:t>#include </a:t>
            </a:r>
            <a:r>
              <a:rPr lang="en-GB" altLang="ja-JP" sz="1400" dirty="0">
                <a:solidFill>
                  <a:srgbClr val="9F1410"/>
                </a:solidFill>
                <a:effectLst/>
                <a:latin typeface="Monaco" pitchFamily="2" charset="0"/>
              </a:rPr>
              <a:t>&lt;</a:t>
            </a:r>
            <a:r>
              <a:rPr lang="en-GB" altLang="ja-JP" sz="1400" dirty="0" err="1">
                <a:solidFill>
                  <a:srgbClr val="9F1410"/>
                </a:solidFill>
                <a:effectLst/>
                <a:latin typeface="Monaco" pitchFamily="2" charset="0"/>
              </a:rPr>
              <a:t>cstdio</a:t>
            </a:r>
            <a:r>
              <a:rPr lang="en-GB" altLang="ja-JP" sz="1400" dirty="0">
                <a:solidFill>
                  <a:srgbClr val="9F1410"/>
                </a:solidFill>
                <a:effectLst/>
                <a:latin typeface="Monaco" pitchFamily="2" charset="0"/>
              </a:rPr>
              <a:t>&gt;</a:t>
            </a:r>
            <a:endParaRPr lang="en-GB" altLang="ja-JP" sz="1400" dirty="0">
              <a:solidFill>
                <a:srgbClr val="B000B2"/>
              </a:solidFill>
              <a:effectLst/>
              <a:latin typeface="Monaco" pitchFamily="2" charset="0"/>
            </a:endParaRPr>
          </a:p>
          <a:p>
            <a:pPr>
              <a:buNone/>
            </a:pPr>
            <a:r>
              <a:rPr lang="en-GB" altLang="ja-JP" sz="1400" dirty="0">
                <a:solidFill>
                  <a:srgbClr val="B000B2"/>
                </a:solidFill>
                <a:effectLst/>
                <a:latin typeface="Monaco" pitchFamily="2" charset="0"/>
              </a:rPr>
              <a:t>#include </a:t>
            </a:r>
            <a:r>
              <a:rPr lang="en-GB" altLang="ja-JP" sz="1400" dirty="0">
                <a:solidFill>
                  <a:srgbClr val="9F1410"/>
                </a:solidFill>
                <a:effectLst/>
                <a:latin typeface="Monaco" pitchFamily="2" charset="0"/>
              </a:rPr>
              <a:t>&lt;</a:t>
            </a:r>
            <a:r>
              <a:rPr lang="en-GB" altLang="ja-JP" sz="1400" dirty="0" err="1">
                <a:solidFill>
                  <a:srgbClr val="9F1410"/>
                </a:solidFill>
                <a:effectLst/>
                <a:latin typeface="Monaco" pitchFamily="2" charset="0"/>
              </a:rPr>
              <a:t>Kokkos_Core.hpp</a:t>
            </a:r>
            <a:r>
              <a:rPr lang="en-GB" altLang="ja-JP" sz="1400" dirty="0">
                <a:solidFill>
                  <a:srgbClr val="9F1410"/>
                </a:solidFill>
                <a:effectLst/>
                <a:latin typeface="Monaco" pitchFamily="2" charset="0"/>
              </a:rPr>
              <a:t>&gt;</a:t>
            </a:r>
          </a:p>
          <a:p>
            <a:pPr>
              <a:buNone/>
            </a:pPr>
            <a:endParaRPr lang="en-GB" altLang="ja-JP" sz="1400" dirty="0">
              <a:solidFill>
                <a:srgbClr val="3B2322"/>
              </a:solidFill>
              <a:effectLst/>
              <a:latin typeface="Monaco" pitchFamily="2" charset="0"/>
            </a:endParaRPr>
          </a:p>
          <a:p>
            <a:pPr>
              <a:buNone/>
            </a:pPr>
            <a:r>
              <a:rPr lang="en-GB" altLang="ja-JP" sz="1400" dirty="0">
                <a:solidFill>
                  <a:srgbClr val="149802"/>
                </a:solidFill>
                <a:effectLst/>
                <a:latin typeface="Monaco" pitchFamily="2" charset="0"/>
              </a:rPr>
              <a:t>int</a:t>
            </a:r>
            <a:r>
              <a:rPr lang="en-GB" altLang="ja-JP" sz="1400" dirty="0">
                <a:solidFill>
                  <a:srgbClr val="3B2322"/>
                </a:solidFill>
                <a:effectLst/>
                <a:latin typeface="Monaco" pitchFamily="2" charset="0"/>
              </a:rPr>
              <a:t> main(</a:t>
            </a:r>
            <a:r>
              <a:rPr lang="en-GB" altLang="ja-JP" sz="1400" dirty="0">
                <a:solidFill>
                  <a:srgbClr val="149802"/>
                </a:solidFill>
                <a:effectLst/>
                <a:latin typeface="Monaco" pitchFamily="2" charset="0"/>
              </a:rPr>
              <a:t>int</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argc</a:t>
            </a:r>
            <a:r>
              <a:rPr lang="en-GB" altLang="ja-JP" sz="1400" dirty="0">
                <a:solidFill>
                  <a:srgbClr val="3B2322"/>
                </a:solidFill>
                <a:effectLst/>
                <a:latin typeface="Monaco" pitchFamily="2" charset="0"/>
              </a:rPr>
              <a:t>, </a:t>
            </a:r>
            <a:r>
              <a:rPr lang="en-GB" altLang="ja-JP" sz="1400" dirty="0">
                <a:solidFill>
                  <a:srgbClr val="149802"/>
                </a:solidFill>
                <a:effectLst/>
                <a:latin typeface="Monaco" pitchFamily="2" charset="0"/>
              </a:rPr>
              <a:t>char</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argv</a:t>
            </a:r>
            <a:r>
              <a:rPr lang="en-GB" altLang="ja-JP" sz="1400" dirty="0">
                <a:solidFill>
                  <a:srgbClr val="3B2322"/>
                </a:solidFill>
                <a:effectLst/>
                <a:latin typeface="Monaco" pitchFamily="2" charset="0"/>
              </a:rPr>
              <a:t>) {</a:t>
            </a:r>
          </a:p>
          <a:p>
            <a:pPr>
              <a:buNone/>
            </a:pP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Kokkos</a:t>
            </a:r>
            <a:r>
              <a:rPr lang="en-GB" altLang="ja-JP" sz="1400" dirty="0">
                <a:solidFill>
                  <a:srgbClr val="3B2322"/>
                </a:solidFill>
                <a:effectLst/>
                <a:latin typeface="Monaco" pitchFamily="2" charset="0"/>
              </a:rPr>
              <a:t>::initialize(</a:t>
            </a:r>
            <a:r>
              <a:rPr lang="en-GB" altLang="ja-JP" sz="1400" dirty="0" err="1">
                <a:solidFill>
                  <a:srgbClr val="3B2322"/>
                </a:solidFill>
                <a:effectLst/>
                <a:latin typeface="Monaco" pitchFamily="2" charset="0"/>
              </a:rPr>
              <a:t>argc</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argv</a:t>
            </a:r>
            <a:r>
              <a:rPr lang="en-GB" altLang="ja-JP" sz="1400" dirty="0">
                <a:solidFill>
                  <a:srgbClr val="3B2322"/>
                </a:solidFill>
                <a:effectLst/>
                <a:latin typeface="Monaco" pitchFamily="2" charset="0"/>
              </a:rPr>
              <a:t>);</a:t>
            </a:r>
          </a:p>
          <a:p>
            <a:pPr>
              <a:buNone/>
            </a:pPr>
            <a:r>
              <a:rPr lang="en-GB" altLang="ja-JP" sz="1400" dirty="0">
                <a:solidFill>
                  <a:srgbClr val="3B2322"/>
                </a:solidFill>
                <a:effectLst/>
                <a:latin typeface="Monaco" pitchFamily="2" charset="0"/>
              </a:rPr>
              <a:t>    {   </a:t>
            </a:r>
          </a:p>
          <a:p>
            <a:pPr>
              <a:buNone/>
            </a:pPr>
            <a:r>
              <a:rPr lang="en-GB" altLang="ja-JP" sz="1400" dirty="0">
                <a:solidFill>
                  <a:srgbClr val="3B2322"/>
                </a:solidFill>
                <a:effectLst/>
                <a:latin typeface="Monaco" pitchFamily="2" charset="0"/>
              </a:rPr>
              <a:t>        </a:t>
            </a:r>
            <a:r>
              <a:rPr lang="en-GB" altLang="ja-JP" sz="1400" dirty="0" err="1">
                <a:solidFill>
                  <a:srgbClr val="149802"/>
                </a:solidFill>
                <a:effectLst/>
                <a:latin typeface="Monaco" pitchFamily="2" charset="0"/>
              </a:rPr>
              <a:t>const</a:t>
            </a:r>
            <a:r>
              <a:rPr lang="en-GB" altLang="ja-JP" sz="1400" dirty="0">
                <a:solidFill>
                  <a:srgbClr val="3B2322"/>
                </a:solidFill>
                <a:effectLst/>
                <a:latin typeface="Monaco" pitchFamily="2" charset="0"/>
              </a:rPr>
              <a:t> </a:t>
            </a:r>
            <a:r>
              <a:rPr lang="en-GB" altLang="ja-JP" sz="1400" dirty="0">
                <a:solidFill>
                  <a:srgbClr val="149802"/>
                </a:solidFill>
                <a:effectLst/>
                <a:latin typeface="Monaco" pitchFamily="2" charset="0"/>
              </a:rPr>
              <a:t>int</a:t>
            </a:r>
            <a:r>
              <a:rPr lang="en-GB" altLang="ja-JP" sz="1400" dirty="0">
                <a:solidFill>
                  <a:srgbClr val="3B2322"/>
                </a:solidFill>
                <a:effectLst/>
                <a:latin typeface="Monaco" pitchFamily="2" charset="0"/>
              </a:rPr>
              <a:t> N = </a:t>
            </a:r>
            <a:r>
              <a:rPr lang="en-GB" altLang="ja-JP" sz="1400" dirty="0">
                <a:solidFill>
                  <a:srgbClr val="9F1410"/>
                </a:solidFill>
                <a:effectLst/>
                <a:latin typeface="Monaco" pitchFamily="2" charset="0"/>
              </a:rPr>
              <a:t>5</a:t>
            </a:r>
            <a:r>
              <a:rPr lang="en-GB" altLang="ja-JP" sz="1400" dirty="0">
                <a:solidFill>
                  <a:srgbClr val="3B2322"/>
                </a:solidFill>
                <a:effectLst/>
                <a:latin typeface="Monaco" pitchFamily="2" charset="0"/>
              </a:rPr>
              <a:t>;</a:t>
            </a:r>
          </a:p>
          <a:p>
            <a:pPr>
              <a:buNone/>
            </a:pPr>
            <a:endParaRPr lang="en-GB" altLang="ja-JP" sz="1400" dirty="0">
              <a:solidFill>
                <a:srgbClr val="3B2322"/>
              </a:solidFill>
              <a:effectLst/>
              <a:latin typeface="Monaco" pitchFamily="2" charset="0"/>
            </a:endParaRPr>
          </a:p>
          <a:p>
            <a:pPr>
              <a:buNone/>
            </a:pP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Kokkos</a:t>
            </a:r>
            <a:r>
              <a:rPr lang="en-GB" altLang="ja-JP" sz="1400" dirty="0">
                <a:solidFill>
                  <a:srgbClr val="3B2322"/>
                </a:solidFill>
                <a:effectLst/>
                <a:latin typeface="Monaco" pitchFamily="2" charset="0"/>
              </a:rPr>
              <a:t>::View&lt;</a:t>
            </a:r>
            <a:r>
              <a:rPr lang="en-GB" altLang="ja-JP" sz="1400" dirty="0">
                <a:solidFill>
                  <a:srgbClr val="149802"/>
                </a:solidFill>
                <a:effectLst/>
                <a:latin typeface="Monaco" pitchFamily="2" charset="0"/>
              </a:rPr>
              <a:t>double</a:t>
            </a:r>
            <a:r>
              <a:rPr lang="en-GB" altLang="ja-JP" sz="1400" dirty="0">
                <a:solidFill>
                  <a:srgbClr val="3B2322"/>
                </a:solidFill>
                <a:effectLst/>
                <a:latin typeface="Monaco" pitchFamily="2" charset="0"/>
              </a:rPr>
              <a:t>*&gt; v(</a:t>
            </a:r>
            <a:r>
              <a:rPr lang="en-GB" altLang="ja-JP" sz="1400" dirty="0">
                <a:solidFill>
                  <a:srgbClr val="9F1410"/>
                </a:solidFill>
                <a:effectLst/>
                <a:latin typeface="Monaco" pitchFamily="2" charset="0"/>
              </a:rPr>
              <a:t>"v"</a:t>
            </a:r>
            <a:r>
              <a:rPr lang="en-GB" altLang="ja-JP" sz="1400" dirty="0">
                <a:solidFill>
                  <a:srgbClr val="3B2322"/>
                </a:solidFill>
                <a:effectLst/>
                <a:latin typeface="Monaco" pitchFamily="2" charset="0"/>
              </a:rPr>
              <a:t>, N);</a:t>
            </a:r>
          </a:p>
          <a:p>
            <a:pPr>
              <a:buNone/>
            </a:pP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Kokkos</a:t>
            </a:r>
            <a:r>
              <a:rPr lang="en-GB" altLang="ja-JP" sz="1400" dirty="0">
                <a:solidFill>
                  <a:srgbClr val="3B2322"/>
                </a:solidFill>
                <a:effectLst/>
                <a:latin typeface="Monaco" pitchFamily="2" charset="0"/>
              </a:rPr>
              <a:t>::</a:t>
            </a:r>
            <a:r>
              <a:rPr lang="en-GB" altLang="ja-JP" sz="1400" dirty="0" err="1">
                <a:solidFill>
                  <a:srgbClr val="3B2322"/>
                </a:solidFill>
                <a:effectLst/>
                <a:latin typeface="Monaco" pitchFamily="2" charset="0"/>
              </a:rPr>
              <a:t>parallel_for</a:t>
            </a:r>
            <a:r>
              <a:rPr lang="en-GB" altLang="ja-JP" sz="1400" dirty="0">
                <a:solidFill>
                  <a:srgbClr val="3B2322"/>
                </a:solidFill>
                <a:effectLst/>
                <a:latin typeface="Monaco" pitchFamily="2" charset="0"/>
              </a:rPr>
              <a:t>(N, KOKKOS_LAMBDA(</a:t>
            </a:r>
            <a:r>
              <a:rPr lang="en-GB" altLang="ja-JP" sz="1400" dirty="0">
                <a:solidFill>
                  <a:srgbClr val="149802"/>
                </a:solidFill>
                <a:effectLst/>
                <a:latin typeface="Monaco" pitchFamily="2" charset="0"/>
              </a:rPr>
              <a:t>int</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i</a:t>
            </a:r>
            <a:r>
              <a:rPr lang="en-GB" altLang="ja-JP" sz="1400" dirty="0">
                <a:solidFill>
                  <a:srgbClr val="3B2322"/>
                </a:solidFill>
                <a:effectLst/>
                <a:latin typeface="Monaco" pitchFamily="2" charset="0"/>
              </a:rPr>
              <a:t>){</a:t>
            </a:r>
          </a:p>
          <a:p>
            <a:pPr>
              <a:buNone/>
            </a:pPr>
            <a:r>
              <a:rPr lang="en-GB" altLang="ja-JP" sz="1400" dirty="0">
                <a:solidFill>
                  <a:srgbClr val="3B2322"/>
                </a:solidFill>
                <a:effectLst/>
                <a:latin typeface="Monaco" pitchFamily="2" charset="0"/>
              </a:rPr>
              <a:t>            v(</a:t>
            </a:r>
            <a:r>
              <a:rPr lang="en-GB" altLang="ja-JP" sz="1400" dirty="0" err="1">
                <a:solidFill>
                  <a:srgbClr val="3B2322"/>
                </a:solidFill>
                <a:effectLst/>
                <a:latin typeface="Monaco" pitchFamily="2" charset="0"/>
              </a:rPr>
              <a:t>i</a:t>
            </a:r>
            <a:r>
              <a:rPr lang="en-GB" altLang="ja-JP" sz="1400" dirty="0">
                <a:solidFill>
                  <a:srgbClr val="3B2322"/>
                </a:solidFill>
                <a:effectLst/>
                <a:latin typeface="Monaco" pitchFamily="2" charset="0"/>
              </a:rPr>
              <a:t>) = </a:t>
            </a:r>
            <a:r>
              <a:rPr lang="en-GB" altLang="ja-JP" sz="1400" dirty="0">
                <a:solidFill>
                  <a:srgbClr val="149802"/>
                </a:solidFill>
                <a:effectLst/>
                <a:latin typeface="Monaco" pitchFamily="2" charset="0"/>
              </a:rPr>
              <a:t>double</a:t>
            </a:r>
            <a:r>
              <a:rPr lang="en-GB" altLang="ja-JP" sz="1400" dirty="0">
                <a:solidFill>
                  <a:srgbClr val="3B2322"/>
                </a:solidFill>
                <a:effectLst/>
                <a:latin typeface="Monaco" pitchFamily="2" charset="0"/>
              </a:rPr>
              <a:t>(</a:t>
            </a:r>
            <a:r>
              <a:rPr lang="en-GB" altLang="ja-JP" sz="1400" dirty="0" err="1">
                <a:solidFill>
                  <a:srgbClr val="3B2322"/>
                </a:solidFill>
                <a:effectLst/>
                <a:latin typeface="Monaco" pitchFamily="2" charset="0"/>
              </a:rPr>
              <a:t>i</a:t>
            </a:r>
            <a:r>
              <a:rPr lang="en-GB" altLang="ja-JP" sz="1400" dirty="0">
                <a:solidFill>
                  <a:srgbClr val="3B2322"/>
                </a:solidFill>
                <a:effectLst/>
                <a:latin typeface="Monaco" pitchFamily="2" charset="0"/>
              </a:rPr>
              <a:t> + </a:t>
            </a:r>
            <a:r>
              <a:rPr lang="en-GB" altLang="ja-JP" sz="1400" dirty="0">
                <a:solidFill>
                  <a:srgbClr val="9F1410"/>
                </a:solidFill>
                <a:effectLst/>
                <a:latin typeface="Monaco" pitchFamily="2" charset="0"/>
              </a:rPr>
              <a:t>1</a:t>
            </a:r>
            <a:r>
              <a:rPr lang="en-GB" altLang="ja-JP" sz="1400" dirty="0">
                <a:solidFill>
                  <a:srgbClr val="3B2322"/>
                </a:solidFill>
                <a:effectLst/>
                <a:latin typeface="Monaco" pitchFamily="2" charset="0"/>
              </a:rPr>
              <a:t>);</a:t>
            </a:r>
          </a:p>
          <a:p>
            <a:pPr>
              <a:buNone/>
            </a:pPr>
            <a:r>
              <a:rPr lang="en-GB" altLang="ja-JP" sz="1400" dirty="0">
                <a:solidFill>
                  <a:srgbClr val="3B2322"/>
                </a:solidFill>
                <a:effectLst/>
                <a:latin typeface="Monaco" pitchFamily="2" charset="0"/>
              </a:rPr>
              <a:t>        });     </a:t>
            </a:r>
          </a:p>
          <a:p>
            <a:pPr>
              <a:buNone/>
            </a:pPr>
            <a:endParaRPr lang="en-GB" altLang="ja-JP" sz="1400" dirty="0">
              <a:solidFill>
                <a:srgbClr val="3B2322"/>
              </a:solidFill>
              <a:effectLst/>
              <a:latin typeface="Monaco" pitchFamily="2" charset="0"/>
            </a:endParaRPr>
          </a:p>
          <a:p>
            <a:pPr>
              <a:buNone/>
            </a:pPr>
            <a:r>
              <a:rPr lang="en-GB" altLang="ja-JP" sz="1400" dirty="0">
                <a:solidFill>
                  <a:srgbClr val="3B2322"/>
                </a:solidFill>
                <a:effectLst/>
                <a:latin typeface="Monaco" pitchFamily="2" charset="0"/>
              </a:rPr>
              <a:t>        </a:t>
            </a:r>
            <a:r>
              <a:rPr lang="en-GB" altLang="ja-JP" sz="1400" dirty="0">
                <a:solidFill>
                  <a:srgbClr val="149802"/>
                </a:solidFill>
                <a:effectLst/>
                <a:highlight>
                  <a:srgbClr val="FFFF00"/>
                </a:highlight>
                <a:latin typeface="Monaco" pitchFamily="2" charset="0"/>
              </a:rPr>
              <a:t>auto</a:t>
            </a:r>
            <a:r>
              <a:rPr lang="en-GB" altLang="ja-JP" sz="1400" dirty="0">
                <a:solidFill>
                  <a:srgbClr val="3B2322"/>
                </a:solidFill>
                <a:effectLst/>
                <a:highlight>
                  <a:srgbClr val="FFFF00"/>
                </a:highlight>
                <a:latin typeface="Monaco" pitchFamily="2" charset="0"/>
              </a:rPr>
              <a:t> </a:t>
            </a:r>
            <a:r>
              <a:rPr lang="en-GB" altLang="ja-JP" sz="1400" dirty="0" err="1">
                <a:solidFill>
                  <a:srgbClr val="3B2322"/>
                </a:solidFill>
                <a:effectLst/>
                <a:highlight>
                  <a:srgbClr val="FFFF00"/>
                </a:highlight>
                <a:latin typeface="Monaco" pitchFamily="2" charset="0"/>
              </a:rPr>
              <a:t>v_host</a:t>
            </a:r>
            <a:r>
              <a:rPr lang="en-GB" altLang="ja-JP" sz="1400" dirty="0">
                <a:solidFill>
                  <a:srgbClr val="3B2322"/>
                </a:solidFill>
                <a:effectLst/>
                <a:highlight>
                  <a:srgbClr val="FFFF00"/>
                </a:highlight>
                <a:latin typeface="Monaco" pitchFamily="2" charset="0"/>
              </a:rPr>
              <a:t> = </a:t>
            </a:r>
            <a:r>
              <a:rPr lang="en-GB" altLang="ja-JP" sz="1400" dirty="0" err="1">
                <a:solidFill>
                  <a:srgbClr val="3B2322"/>
                </a:solidFill>
                <a:effectLst/>
                <a:highlight>
                  <a:srgbClr val="FFFF00"/>
                </a:highlight>
                <a:latin typeface="Monaco" pitchFamily="2" charset="0"/>
              </a:rPr>
              <a:t>Kokkos</a:t>
            </a:r>
            <a:r>
              <a:rPr lang="en-GB" altLang="ja-JP" sz="1400" dirty="0">
                <a:solidFill>
                  <a:srgbClr val="3B2322"/>
                </a:solidFill>
                <a:effectLst/>
                <a:highlight>
                  <a:srgbClr val="FFFF00"/>
                </a:highlight>
                <a:latin typeface="Monaco" pitchFamily="2" charset="0"/>
              </a:rPr>
              <a:t>::</a:t>
            </a:r>
            <a:r>
              <a:rPr lang="en-GB" altLang="ja-JP" sz="1400" dirty="0" err="1">
                <a:solidFill>
                  <a:srgbClr val="3B2322"/>
                </a:solidFill>
                <a:effectLst/>
                <a:highlight>
                  <a:srgbClr val="FFFF00"/>
                </a:highlight>
                <a:latin typeface="Monaco" pitchFamily="2" charset="0"/>
              </a:rPr>
              <a:t>create_mirror_view</a:t>
            </a:r>
            <a:r>
              <a:rPr lang="en-GB" altLang="ja-JP" sz="1400" dirty="0">
                <a:solidFill>
                  <a:srgbClr val="3B2322"/>
                </a:solidFill>
                <a:effectLst/>
                <a:highlight>
                  <a:srgbClr val="FFFF00"/>
                </a:highlight>
                <a:latin typeface="Monaco" pitchFamily="2" charset="0"/>
              </a:rPr>
              <a:t>(v);</a:t>
            </a:r>
          </a:p>
          <a:p>
            <a:pPr>
              <a:buNone/>
            </a:pPr>
            <a:r>
              <a:rPr lang="en-GB" altLang="ja-JP" sz="1400" dirty="0">
                <a:solidFill>
                  <a:srgbClr val="3B2322"/>
                </a:solidFill>
                <a:effectLst/>
                <a:latin typeface="Monaco" pitchFamily="2" charset="0"/>
              </a:rPr>
              <a:t>        </a:t>
            </a:r>
            <a:r>
              <a:rPr lang="en-GB" altLang="ja-JP" sz="1400" dirty="0" err="1">
                <a:solidFill>
                  <a:srgbClr val="3B2322"/>
                </a:solidFill>
                <a:effectLst/>
                <a:highlight>
                  <a:srgbClr val="FFFF00"/>
                </a:highlight>
                <a:latin typeface="Monaco" pitchFamily="2" charset="0"/>
              </a:rPr>
              <a:t>Kokkos</a:t>
            </a:r>
            <a:r>
              <a:rPr lang="en-GB" altLang="ja-JP" sz="1400" dirty="0">
                <a:solidFill>
                  <a:srgbClr val="3B2322"/>
                </a:solidFill>
                <a:effectLst/>
                <a:highlight>
                  <a:srgbClr val="FFFF00"/>
                </a:highlight>
                <a:latin typeface="Monaco" pitchFamily="2" charset="0"/>
              </a:rPr>
              <a:t>::</a:t>
            </a:r>
            <a:r>
              <a:rPr lang="en-GB" altLang="ja-JP" sz="1400" dirty="0" err="1">
                <a:solidFill>
                  <a:srgbClr val="3B2322"/>
                </a:solidFill>
                <a:effectLst/>
                <a:highlight>
                  <a:srgbClr val="FFFF00"/>
                </a:highlight>
                <a:latin typeface="Monaco" pitchFamily="2" charset="0"/>
              </a:rPr>
              <a:t>deep_copy</a:t>
            </a:r>
            <a:r>
              <a:rPr lang="en-GB" altLang="ja-JP" sz="1400" dirty="0">
                <a:solidFill>
                  <a:srgbClr val="3B2322"/>
                </a:solidFill>
                <a:effectLst/>
                <a:highlight>
                  <a:srgbClr val="FFFF00"/>
                </a:highlight>
                <a:latin typeface="Monaco" pitchFamily="2" charset="0"/>
              </a:rPr>
              <a:t>(</a:t>
            </a:r>
            <a:r>
              <a:rPr lang="en-GB" altLang="ja-JP" sz="1400" dirty="0" err="1">
                <a:solidFill>
                  <a:srgbClr val="3B2322"/>
                </a:solidFill>
                <a:effectLst/>
                <a:highlight>
                  <a:srgbClr val="FFFF00"/>
                </a:highlight>
                <a:latin typeface="Monaco" pitchFamily="2" charset="0"/>
              </a:rPr>
              <a:t>v_host</a:t>
            </a:r>
            <a:r>
              <a:rPr lang="en-GB" altLang="ja-JP" sz="1400" dirty="0">
                <a:solidFill>
                  <a:srgbClr val="3B2322"/>
                </a:solidFill>
                <a:effectLst/>
                <a:highlight>
                  <a:srgbClr val="FFFF00"/>
                </a:highlight>
                <a:latin typeface="Monaco" pitchFamily="2" charset="0"/>
              </a:rPr>
              <a:t>, v);</a:t>
            </a:r>
          </a:p>
          <a:p>
            <a:pPr>
              <a:buNone/>
            </a:pPr>
            <a:endParaRPr lang="en-GB" altLang="ja-JP" sz="1400" dirty="0">
              <a:solidFill>
                <a:srgbClr val="3B2322"/>
              </a:solidFill>
              <a:effectLst/>
              <a:latin typeface="Monaco" pitchFamily="2" charset="0"/>
            </a:endParaRPr>
          </a:p>
          <a:p>
            <a:pPr>
              <a:buNone/>
            </a:pPr>
            <a:r>
              <a:rPr lang="en-GB" altLang="ja-JP" sz="1400" dirty="0">
                <a:solidFill>
                  <a:srgbClr val="3B2322"/>
                </a:solidFill>
                <a:effectLst/>
                <a:latin typeface="Monaco" pitchFamily="2" charset="0"/>
              </a:rPr>
              <a:t>        </a:t>
            </a:r>
            <a:r>
              <a:rPr lang="en-GB" altLang="ja-JP" sz="1400" dirty="0">
                <a:solidFill>
                  <a:srgbClr val="A6520C"/>
                </a:solidFill>
                <a:effectLst/>
                <a:latin typeface="Monaco" pitchFamily="2" charset="0"/>
              </a:rPr>
              <a:t>for</a:t>
            </a:r>
            <a:r>
              <a:rPr lang="en-GB" altLang="ja-JP" sz="1400" dirty="0">
                <a:solidFill>
                  <a:srgbClr val="3B2322"/>
                </a:solidFill>
                <a:effectLst/>
                <a:latin typeface="Monaco" pitchFamily="2" charset="0"/>
              </a:rPr>
              <a:t>(</a:t>
            </a:r>
            <a:r>
              <a:rPr lang="en-GB" altLang="ja-JP" sz="1400" dirty="0">
                <a:solidFill>
                  <a:srgbClr val="149802"/>
                </a:solidFill>
                <a:effectLst/>
                <a:latin typeface="Monaco" pitchFamily="2" charset="0"/>
              </a:rPr>
              <a:t>int</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i</a:t>
            </a:r>
            <a:r>
              <a:rPr lang="en-GB" altLang="ja-JP" sz="1400" dirty="0">
                <a:solidFill>
                  <a:srgbClr val="3B2322"/>
                </a:solidFill>
                <a:effectLst/>
                <a:latin typeface="Monaco" pitchFamily="2" charset="0"/>
              </a:rPr>
              <a:t>=</a:t>
            </a:r>
            <a:r>
              <a:rPr lang="en-GB" altLang="ja-JP" sz="1400" dirty="0">
                <a:solidFill>
                  <a:srgbClr val="9F1410"/>
                </a:solidFill>
                <a:effectLst/>
                <a:latin typeface="Monaco" pitchFamily="2" charset="0"/>
              </a:rPr>
              <a:t>0</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i</a:t>
            </a:r>
            <a:r>
              <a:rPr lang="en-GB" altLang="ja-JP" sz="1400" dirty="0">
                <a:solidFill>
                  <a:srgbClr val="3B2322"/>
                </a:solidFill>
                <a:effectLst/>
                <a:latin typeface="Monaco" pitchFamily="2" charset="0"/>
              </a:rPr>
              <a:t>&lt;N; </a:t>
            </a:r>
            <a:r>
              <a:rPr lang="en-GB" altLang="ja-JP" sz="1400" dirty="0" err="1">
                <a:solidFill>
                  <a:srgbClr val="3B2322"/>
                </a:solidFill>
                <a:effectLst/>
                <a:latin typeface="Monaco" pitchFamily="2" charset="0"/>
              </a:rPr>
              <a:t>i</a:t>
            </a:r>
            <a:r>
              <a:rPr lang="en-GB" altLang="ja-JP" sz="1400" dirty="0">
                <a:solidFill>
                  <a:srgbClr val="3B2322"/>
                </a:solidFill>
                <a:effectLst/>
                <a:latin typeface="Monaco" pitchFamily="2" charset="0"/>
              </a:rPr>
              <a:t>++){</a:t>
            </a:r>
          </a:p>
          <a:p>
            <a:pPr>
              <a:buNone/>
            </a:pP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printf</a:t>
            </a:r>
            <a:r>
              <a:rPr lang="en-GB" altLang="ja-JP" sz="1400" dirty="0">
                <a:solidFill>
                  <a:srgbClr val="3B2322"/>
                </a:solidFill>
                <a:effectLst/>
                <a:latin typeface="Monaco" pitchFamily="2" charset="0"/>
              </a:rPr>
              <a:t>(</a:t>
            </a:r>
            <a:r>
              <a:rPr lang="en-GB" altLang="ja-JP" sz="1400" dirty="0">
                <a:solidFill>
                  <a:srgbClr val="9F1410"/>
                </a:solidFill>
                <a:effectLst/>
                <a:latin typeface="Monaco" pitchFamily="2" charset="0"/>
              </a:rPr>
              <a:t>"</a:t>
            </a:r>
            <a:r>
              <a:rPr lang="en-GB" altLang="ja-JP" sz="1400" dirty="0">
                <a:solidFill>
                  <a:srgbClr val="B000B2"/>
                </a:solidFill>
                <a:effectLst/>
                <a:latin typeface="Monaco" pitchFamily="2" charset="0"/>
              </a:rPr>
              <a:t>%</a:t>
            </a:r>
            <a:r>
              <a:rPr lang="en-GB" altLang="ja-JP" sz="1400" dirty="0" err="1">
                <a:solidFill>
                  <a:srgbClr val="B000B2"/>
                </a:solidFill>
                <a:effectLst/>
                <a:latin typeface="Monaco" pitchFamily="2" charset="0"/>
              </a:rPr>
              <a:t>i</a:t>
            </a:r>
            <a:r>
              <a:rPr lang="en-GB" altLang="ja-JP" sz="1400" dirty="0">
                <a:solidFill>
                  <a:srgbClr val="9F1410"/>
                </a:solidFill>
                <a:effectLst/>
                <a:latin typeface="Monaco" pitchFamily="2" charset="0"/>
              </a:rPr>
              <a:t> </a:t>
            </a:r>
            <a:r>
              <a:rPr lang="en-GB" altLang="ja-JP" sz="1400" dirty="0">
                <a:solidFill>
                  <a:srgbClr val="B000B2"/>
                </a:solidFill>
                <a:effectLst/>
                <a:latin typeface="Monaco" pitchFamily="2" charset="0"/>
              </a:rPr>
              <a:t>%f\n</a:t>
            </a:r>
            <a:r>
              <a:rPr lang="en-GB" altLang="ja-JP" sz="1400" dirty="0">
                <a:solidFill>
                  <a:srgbClr val="9F1410"/>
                </a:solidFill>
                <a:effectLst/>
                <a:latin typeface="Monaco" pitchFamily="2" charset="0"/>
              </a:rPr>
              <a:t>"</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i</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v_host</a:t>
            </a:r>
            <a:r>
              <a:rPr lang="en-GB" altLang="ja-JP" sz="1400" dirty="0">
                <a:solidFill>
                  <a:srgbClr val="3B2322"/>
                </a:solidFill>
                <a:effectLst/>
                <a:latin typeface="Monaco" pitchFamily="2" charset="0"/>
              </a:rPr>
              <a:t>(</a:t>
            </a:r>
            <a:r>
              <a:rPr lang="en-GB" altLang="ja-JP" sz="1400" dirty="0" err="1">
                <a:solidFill>
                  <a:srgbClr val="3B2322"/>
                </a:solidFill>
                <a:effectLst/>
                <a:latin typeface="Monaco" pitchFamily="2" charset="0"/>
              </a:rPr>
              <a:t>i</a:t>
            </a:r>
            <a:r>
              <a:rPr lang="en-GB" altLang="ja-JP" sz="1400" dirty="0">
                <a:solidFill>
                  <a:srgbClr val="3B2322"/>
                </a:solidFill>
                <a:effectLst/>
                <a:latin typeface="Monaco" pitchFamily="2" charset="0"/>
              </a:rPr>
              <a:t>)); </a:t>
            </a:r>
          </a:p>
          <a:p>
            <a:pPr>
              <a:buNone/>
            </a:pPr>
            <a:r>
              <a:rPr lang="en-GB" altLang="ja-JP" sz="1400" dirty="0">
                <a:solidFill>
                  <a:srgbClr val="3B2322"/>
                </a:solidFill>
                <a:effectLst/>
                <a:latin typeface="Monaco" pitchFamily="2" charset="0"/>
              </a:rPr>
              <a:t>        }       </a:t>
            </a:r>
          </a:p>
          <a:p>
            <a:pPr>
              <a:buNone/>
            </a:pPr>
            <a:r>
              <a:rPr lang="en-GB" altLang="ja-JP" sz="1400" dirty="0">
                <a:solidFill>
                  <a:srgbClr val="3B2322"/>
                </a:solidFill>
                <a:effectLst/>
                <a:latin typeface="Monaco" pitchFamily="2" charset="0"/>
              </a:rPr>
              <a:t>    }   </a:t>
            </a:r>
          </a:p>
          <a:p>
            <a:pPr>
              <a:buNone/>
            </a:pP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Kokkos</a:t>
            </a:r>
            <a:r>
              <a:rPr lang="en-GB" altLang="ja-JP" sz="1400" dirty="0">
                <a:solidFill>
                  <a:srgbClr val="3B2322"/>
                </a:solidFill>
                <a:effectLst/>
                <a:latin typeface="Monaco" pitchFamily="2" charset="0"/>
              </a:rPr>
              <a:t>::finalize();</a:t>
            </a:r>
          </a:p>
          <a:p>
            <a:pPr>
              <a:buNone/>
            </a:pPr>
            <a:r>
              <a:rPr lang="en-GB" altLang="ja-JP" sz="1400" dirty="0">
                <a:solidFill>
                  <a:srgbClr val="3B2322"/>
                </a:solidFill>
                <a:effectLst/>
                <a:latin typeface="Monaco" pitchFamily="2" charset="0"/>
              </a:rPr>
              <a:t>    </a:t>
            </a:r>
            <a:r>
              <a:rPr lang="en-GB" altLang="ja-JP" sz="1400" dirty="0">
                <a:solidFill>
                  <a:srgbClr val="A6520C"/>
                </a:solidFill>
                <a:effectLst/>
                <a:latin typeface="Monaco" pitchFamily="2" charset="0"/>
              </a:rPr>
              <a:t>return</a:t>
            </a:r>
            <a:r>
              <a:rPr lang="en-GB" altLang="ja-JP" sz="1400" dirty="0">
                <a:solidFill>
                  <a:srgbClr val="3B2322"/>
                </a:solidFill>
                <a:effectLst/>
                <a:latin typeface="Monaco" pitchFamily="2" charset="0"/>
              </a:rPr>
              <a:t> </a:t>
            </a:r>
            <a:r>
              <a:rPr lang="en-GB" altLang="ja-JP" sz="1400" dirty="0">
                <a:solidFill>
                  <a:srgbClr val="9F1410"/>
                </a:solidFill>
                <a:effectLst/>
                <a:latin typeface="Monaco" pitchFamily="2" charset="0"/>
              </a:rPr>
              <a:t>0</a:t>
            </a:r>
            <a:r>
              <a:rPr lang="en-GB" altLang="ja-JP" sz="1400" dirty="0">
                <a:solidFill>
                  <a:srgbClr val="3B2322"/>
                </a:solidFill>
                <a:effectLst/>
                <a:latin typeface="Monaco" pitchFamily="2" charset="0"/>
              </a:rPr>
              <a:t>;</a:t>
            </a:r>
          </a:p>
          <a:p>
            <a:r>
              <a:rPr lang="en-GB" altLang="ja-JP" sz="1400" dirty="0">
                <a:solidFill>
                  <a:srgbClr val="3B2322"/>
                </a:solidFill>
                <a:effectLst/>
                <a:latin typeface="Monaco" pitchFamily="2" charset="0"/>
              </a:rPr>
              <a:t>}</a:t>
            </a:r>
          </a:p>
        </p:txBody>
      </p:sp>
    </p:spTree>
    <p:extLst>
      <p:ext uri="{BB962C8B-B14F-4D97-AF65-F5344CB8AC3E}">
        <p14:creationId xmlns:p14="http://schemas.microsoft.com/office/powerpoint/2010/main" val="302951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5E7974-F479-7FB6-5FA2-7DE9D1B04DE6}"/>
              </a:ext>
            </a:extLst>
          </p:cNvPr>
          <p:cNvSpPr>
            <a:spLocks noGrp="1"/>
          </p:cNvSpPr>
          <p:nvPr>
            <p:ph type="title"/>
          </p:nvPr>
        </p:nvSpPr>
        <p:spPr/>
        <p:txBody>
          <a:bodyPr/>
          <a:lstStyle/>
          <a:p>
            <a:r>
              <a:rPr lang="en-US" dirty="0" err="1"/>
              <a:t>多次元Viewのレイアウト（Left</a:t>
            </a:r>
            <a:r>
              <a:rPr lang="en-US" dirty="0"/>
              <a:t>/Right）</a:t>
            </a:r>
          </a:p>
        </p:txBody>
      </p:sp>
      <p:sp>
        <p:nvSpPr>
          <p:cNvPr id="3" name="コンテンツ プレースホルダー 2">
            <a:extLst>
              <a:ext uri="{FF2B5EF4-FFF2-40B4-BE49-F238E27FC236}">
                <a16:creationId xmlns:a16="http://schemas.microsoft.com/office/drawing/2014/main" id="{7EE43A37-4887-1306-47A9-E23D0A672A69}"/>
              </a:ext>
            </a:extLst>
          </p:cNvPr>
          <p:cNvSpPr>
            <a:spLocks noGrp="1"/>
          </p:cNvSpPr>
          <p:nvPr>
            <p:ph idx="1"/>
          </p:nvPr>
        </p:nvSpPr>
        <p:spPr/>
        <p:txBody>
          <a:bodyPr/>
          <a:lstStyle/>
          <a:p>
            <a:r>
              <a:rPr lang="en-US" dirty="0" err="1"/>
              <a:t>LayoutLeft</a:t>
            </a:r>
            <a:endParaRPr lang="en-US" dirty="0"/>
          </a:p>
          <a:p>
            <a:pPr lvl="1"/>
            <a:r>
              <a:rPr lang="en-US" dirty="0">
                <a:latin typeface="Monaco" pitchFamily="2" charset="0"/>
              </a:rPr>
              <a:t>(</a:t>
            </a:r>
            <a:r>
              <a:rPr lang="en-US" dirty="0" err="1">
                <a:latin typeface="Monaco" pitchFamily="2" charset="0"/>
              </a:rPr>
              <a:t>i</a:t>
            </a:r>
            <a:r>
              <a:rPr lang="en-US" dirty="0">
                <a:latin typeface="Monaco" pitchFamily="2" charset="0"/>
              </a:rPr>
              <a:t>, j, k)</a:t>
            </a:r>
            <a:r>
              <a:rPr lang="en-US" dirty="0" err="1"/>
              <a:t>なら</a:t>
            </a:r>
            <a:r>
              <a:rPr lang="en-US" dirty="0" err="1">
                <a:latin typeface="Monaco" pitchFamily="2" charset="0"/>
              </a:rPr>
              <a:t>i</a:t>
            </a:r>
            <a:r>
              <a:rPr lang="en-US" dirty="0" err="1"/>
              <a:t>が最内側でリニアなアドレス</a:t>
            </a:r>
            <a:endParaRPr lang="en-US" dirty="0"/>
          </a:p>
          <a:p>
            <a:pPr lvl="1"/>
            <a:r>
              <a:rPr lang="en-US" dirty="0"/>
              <a:t>Fortran風（ただし0-based）</a:t>
            </a:r>
          </a:p>
          <a:p>
            <a:pPr lvl="1"/>
            <a:r>
              <a:rPr lang="en-US" dirty="0" err="1"/>
              <a:t>行列</a:t>
            </a:r>
            <a:r>
              <a:rPr lang="en-US" dirty="0" err="1">
                <a:latin typeface="Monaco" pitchFamily="2" charset="0"/>
              </a:rPr>
              <a:t>a</a:t>
            </a:r>
            <a:r>
              <a:rPr lang="en-US" dirty="0">
                <a:latin typeface="Monaco" pitchFamily="2" charset="0"/>
              </a:rPr>
              <a:t>(</a:t>
            </a:r>
            <a:r>
              <a:rPr lang="en-US" dirty="0" err="1">
                <a:latin typeface="Monaco" pitchFamily="2" charset="0"/>
              </a:rPr>
              <a:t>i</a:t>
            </a:r>
            <a:r>
              <a:rPr lang="en-US" dirty="0">
                <a:latin typeface="Monaco" pitchFamily="2" charset="0"/>
              </a:rPr>
              <a:t>, j)</a:t>
            </a:r>
            <a:r>
              <a:rPr lang="en-US" dirty="0" err="1"/>
              <a:t>に対してcolumn</a:t>
            </a:r>
            <a:r>
              <a:rPr lang="en-US" dirty="0"/>
              <a:t>-major</a:t>
            </a:r>
          </a:p>
          <a:p>
            <a:pPr lvl="1"/>
            <a:r>
              <a:rPr lang="en-US" dirty="0" err="1"/>
              <a:t>GPU側でのデフォルトレイアウト</a:t>
            </a:r>
            <a:endParaRPr lang="en-US" dirty="0"/>
          </a:p>
          <a:p>
            <a:r>
              <a:rPr lang="en-US" dirty="0"/>
              <a:t>LayoutRight</a:t>
            </a:r>
          </a:p>
          <a:p>
            <a:pPr lvl="1"/>
            <a:r>
              <a:rPr lang="en-US" altLang="ja-JP" dirty="0">
                <a:latin typeface="Monaco" pitchFamily="2" charset="0"/>
              </a:rPr>
              <a:t>(</a:t>
            </a:r>
            <a:r>
              <a:rPr lang="en-US" altLang="ja-JP" dirty="0" err="1">
                <a:latin typeface="Monaco" pitchFamily="2" charset="0"/>
              </a:rPr>
              <a:t>i</a:t>
            </a:r>
            <a:r>
              <a:rPr lang="en-US" altLang="ja-JP" dirty="0">
                <a:latin typeface="Monaco" pitchFamily="2" charset="0"/>
              </a:rPr>
              <a:t>, j, k)</a:t>
            </a:r>
            <a:r>
              <a:rPr lang="en-US" altLang="ja-JP" dirty="0" err="1"/>
              <a:t>なら</a:t>
            </a:r>
            <a:r>
              <a:rPr lang="en-US" altLang="ja-JP" dirty="0" err="1">
                <a:latin typeface="Monaco" pitchFamily="2" charset="0"/>
              </a:rPr>
              <a:t>k</a:t>
            </a:r>
            <a:r>
              <a:rPr lang="en-US" altLang="ja-JP" dirty="0" err="1"/>
              <a:t>が最内側でリニアなアドレス</a:t>
            </a:r>
            <a:endParaRPr lang="en-US" altLang="ja-JP" dirty="0"/>
          </a:p>
          <a:p>
            <a:pPr lvl="1"/>
            <a:r>
              <a:rPr lang="en-US" dirty="0" err="1"/>
              <a:t>C言語風</a:t>
            </a:r>
            <a:r>
              <a:rPr lang="en-US" dirty="0"/>
              <a:t>（</a:t>
            </a:r>
            <a:r>
              <a:rPr lang="en-US" dirty="0">
                <a:latin typeface="Monaco" pitchFamily="2" charset="0"/>
              </a:rPr>
              <a:t>[</a:t>
            </a:r>
            <a:r>
              <a:rPr lang="en-US" dirty="0" err="1">
                <a:latin typeface="Monaco" pitchFamily="2" charset="0"/>
              </a:rPr>
              <a:t>i</a:t>
            </a:r>
            <a:r>
              <a:rPr lang="en-US" dirty="0">
                <a:latin typeface="Monaco" pitchFamily="2" charset="0"/>
              </a:rPr>
              <a:t>][j][k]</a:t>
            </a:r>
            <a:r>
              <a:rPr lang="en-US" dirty="0" err="1"/>
              <a:t>と書いたとき</a:t>
            </a:r>
            <a:r>
              <a:rPr lang="en-US" dirty="0"/>
              <a:t>）</a:t>
            </a:r>
          </a:p>
          <a:p>
            <a:pPr lvl="1"/>
            <a:r>
              <a:rPr lang="en-US" altLang="ja-JP" dirty="0" err="1"/>
              <a:t>行列</a:t>
            </a:r>
            <a:r>
              <a:rPr lang="en-US" altLang="ja-JP" dirty="0" err="1">
                <a:latin typeface="Monaco" pitchFamily="2" charset="0"/>
              </a:rPr>
              <a:t>a</a:t>
            </a:r>
            <a:r>
              <a:rPr lang="en-US" altLang="ja-JP" dirty="0">
                <a:latin typeface="Monaco" pitchFamily="2" charset="0"/>
              </a:rPr>
              <a:t>(</a:t>
            </a:r>
            <a:r>
              <a:rPr lang="en-US" altLang="ja-JP" dirty="0" err="1">
                <a:latin typeface="Monaco" pitchFamily="2" charset="0"/>
              </a:rPr>
              <a:t>i</a:t>
            </a:r>
            <a:r>
              <a:rPr lang="en-US" altLang="ja-JP" dirty="0">
                <a:latin typeface="Monaco" pitchFamily="2" charset="0"/>
              </a:rPr>
              <a:t>, j)</a:t>
            </a:r>
            <a:r>
              <a:rPr lang="en-US" altLang="ja-JP" dirty="0" err="1"/>
              <a:t>に対してrow</a:t>
            </a:r>
            <a:r>
              <a:rPr lang="en-US" altLang="ja-JP" dirty="0"/>
              <a:t>-major</a:t>
            </a:r>
          </a:p>
          <a:p>
            <a:pPr lvl="1"/>
            <a:r>
              <a:rPr lang="en-US" dirty="0" err="1"/>
              <a:t>CPU側でのデフォルトレイアウト</a:t>
            </a:r>
            <a:endParaRPr lang="en-US" dirty="0"/>
          </a:p>
        </p:txBody>
      </p:sp>
    </p:spTree>
    <p:extLst>
      <p:ext uri="{BB962C8B-B14F-4D97-AF65-F5344CB8AC3E}">
        <p14:creationId xmlns:p14="http://schemas.microsoft.com/office/powerpoint/2010/main" val="110751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0338F4-7DD9-D3FD-CFFE-9C6BEE75C2FD}"/>
              </a:ext>
            </a:extLst>
          </p:cNvPr>
          <p:cNvSpPr>
            <a:spLocks noGrp="1"/>
          </p:cNvSpPr>
          <p:nvPr>
            <p:ph type="title"/>
          </p:nvPr>
        </p:nvSpPr>
        <p:spPr/>
        <p:txBody>
          <a:bodyPr/>
          <a:lstStyle/>
          <a:p>
            <a:r>
              <a:rPr lang="en-US" dirty="0" err="1"/>
              <a:t>内容</a:t>
            </a:r>
            <a:endParaRPr lang="en-US" dirty="0"/>
          </a:p>
        </p:txBody>
      </p:sp>
      <p:sp>
        <p:nvSpPr>
          <p:cNvPr id="3" name="コンテンツ プレースホルダー 2">
            <a:extLst>
              <a:ext uri="{FF2B5EF4-FFF2-40B4-BE49-F238E27FC236}">
                <a16:creationId xmlns:a16="http://schemas.microsoft.com/office/drawing/2014/main" id="{0FF54A59-3314-95A8-CF93-216A6810AFC6}"/>
              </a:ext>
            </a:extLst>
          </p:cNvPr>
          <p:cNvSpPr>
            <a:spLocks noGrp="1"/>
          </p:cNvSpPr>
          <p:nvPr>
            <p:ph idx="1"/>
          </p:nvPr>
        </p:nvSpPr>
        <p:spPr/>
        <p:txBody>
          <a:bodyPr/>
          <a:lstStyle/>
          <a:p>
            <a:pPr marL="457200" indent="-457200">
              <a:buFont typeface="+mj-lt"/>
              <a:buAutoNum type="arabicPeriod"/>
            </a:pPr>
            <a:r>
              <a:rPr lang="en-US" dirty="0" err="1"/>
              <a:t>Kokkosイントロ（文法以前</a:t>
            </a:r>
            <a:r>
              <a:rPr lang="en-US" dirty="0"/>
              <a:t>）</a:t>
            </a:r>
          </a:p>
          <a:p>
            <a:pPr marL="457200" indent="-457200">
              <a:buFont typeface="+mj-lt"/>
              <a:buAutoNum type="arabicPeriod"/>
            </a:pPr>
            <a:r>
              <a:rPr lang="en-US" dirty="0" err="1"/>
              <a:t>基本的な構文</a:t>
            </a:r>
            <a:endParaRPr lang="en-US" dirty="0"/>
          </a:p>
          <a:p>
            <a:pPr marL="457200" indent="-457200">
              <a:buFont typeface="+mj-lt"/>
              <a:buAutoNum type="arabicPeriod"/>
            </a:pPr>
            <a:r>
              <a:rPr lang="en-US" dirty="0" err="1"/>
              <a:t>格子QCDコード移植の経験</a:t>
            </a:r>
            <a:endParaRPr lang="en-US" dirty="0"/>
          </a:p>
        </p:txBody>
      </p:sp>
    </p:spTree>
    <p:extLst>
      <p:ext uri="{BB962C8B-B14F-4D97-AF65-F5344CB8AC3E}">
        <p14:creationId xmlns:p14="http://schemas.microsoft.com/office/powerpoint/2010/main" val="154764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2543A9-4320-CAB8-30E3-0B8635970196}"/>
              </a:ext>
            </a:extLst>
          </p:cNvPr>
          <p:cNvSpPr>
            <a:spLocks noGrp="1"/>
          </p:cNvSpPr>
          <p:nvPr>
            <p:ph type="title"/>
          </p:nvPr>
        </p:nvSpPr>
        <p:spPr/>
        <p:txBody>
          <a:bodyPr/>
          <a:lstStyle/>
          <a:p>
            <a:r>
              <a:rPr lang="en-US" dirty="0" err="1"/>
              <a:t>コード例</a:t>
            </a:r>
            <a:endParaRPr lang="en-US" dirty="0"/>
          </a:p>
        </p:txBody>
      </p:sp>
      <p:sp>
        <p:nvSpPr>
          <p:cNvPr id="3" name="コンテンツ プレースホルダー 2">
            <a:extLst>
              <a:ext uri="{FF2B5EF4-FFF2-40B4-BE49-F238E27FC236}">
                <a16:creationId xmlns:a16="http://schemas.microsoft.com/office/drawing/2014/main" id="{E20F69F3-6BAC-DD08-F07E-17D7B2B3FE15}"/>
              </a:ext>
            </a:extLst>
          </p:cNvPr>
          <p:cNvSpPr>
            <a:spLocks noGrp="1"/>
          </p:cNvSpPr>
          <p:nvPr>
            <p:ph idx="1"/>
          </p:nvPr>
        </p:nvSpPr>
        <p:spPr>
          <a:xfrm>
            <a:off x="4077050" y="5540044"/>
            <a:ext cx="4538967" cy="959154"/>
          </a:xfrm>
        </p:spPr>
        <p:txBody>
          <a:bodyPr>
            <a:normAutofit fontScale="62500" lnSpcReduction="20000"/>
          </a:bodyPr>
          <a:lstStyle/>
          <a:p>
            <a:r>
              <a:rPr lang="en-US" dirty="0" err="1"/>
              <a:t>単にスカラーのNの代わりにMDRangePolicyというのが使える</a:t>
            </a:r>
            <a:endParaRPr lang="en-US" dirty="0"/>
          </a:p>
          <a:p>
            <a:pPr lvl="1"/>
            <a:r>
              <a:rPr lang="en-US" dirty="0" err="1"/>
              <a:t>OpenMPのcollapse</a:t>
            </a:r>
            <a:r>
              <a:rPr lang="en-US" dirty="0"/>
              <a:t>(2)</a:t>
            </a:r>
            <a:r>
              <a:rPr lang="en-US" dirty="0" err="1"/>
              <a:t>相当</a:t>
            </a:r>
            <a:endParaRPr lang="en-US" dirty="0"/>
          </a:p>
          <a:p>
            <a:r>
              <a:rPr lang="en-US" dirty="0"/>
              <a:t>std::</a:t>
            </a:r>
            <a:r>
              <a:rPr lang="en-US" dirty="0" err="1"/>
              <a:t>vector同様にView</a:t>
            </a:r>
            <a:r>
              <a:rPr lang="en-US" dirty="0"/>
              <a:t>::data()</a:t>
            </a:r>
            <a:r>
              <a:rPr lang="en-US" dirty="0" err="1"/>
              <a:t>で生ポインタを抜ける</a:t>
            </a:r>
            <a:endParaRPr lang="en-US" dirty="0"/>
          </a:p>
        </p:txBody>
      </p:sp>
      <p:sp>
        <p:nvSpPr>
          <p:cNvPr id="5" name="テキスト ボックス 4">
            <a:extLst>
              <a:ext uri="{FF2B5EF4-FFF2-40B4-BE49-F238E27FC236}">
                <a16:creationId xmlns:a16="http://schemas.microsoft.com/office/drawing/2014/main" id="{60BCE157-8C25-A791-BB5B-7A8AFC2D01D1}"/>
              </a:ext>
            </a:extLst>
          </p:cNvPr>
          <p:cNvSpPr txBox="1"/>
          <p:nvPr/>
        </p:nvSpPr>
        <p:spPr>
          <a:xfrm>
            <a:off x="440683" y="1460364"/>
            <a:ext cx="5905850" cy="4862870"/>
          </a:xfrm>
          <a:prstGeom prst="rect">
            <a:avLst/>
          </a:prstGeom>
          <a:noFill/>
        </p:spPr>
        <p:txBody>
          <a:bodyPr wrap="square">
            <a:spAutoFit/>
          </a:bodyPr>
          <a:lstStyle/>
          <a:p>
            <a:pPr>
              <a:buNone/>
            </a:pPr>
            <a:r>
              <a:rPr lang="en-GB" altLang="ja-JP" sz="1000" dirty="0">
                <a:solidFill>
                  <a:srgbClr val="149802"/>
                </a:solidFill>
                <a:effectLst/>
                <a:latin typeface="Monaco" pitchFamily="2" charset="0"/>
              </a:rPr>
              <a:t>int</a:t>
            </a:r>
            <a:r>
              <a:rPr lang="en-GB" altLang="ja-JP" sz="1000" dirty="0">
                <a:solidFill>
                  <a:srgbClr val="3B2322"/>
                </a:solidFill>
                <a:effectLst/>
                <a:latin typeface="Monaco" pitchFamily="2" charset="0"/>
              </a:rPr>
              <a:t> main(</a:t>
            </a:r>
            <a:r>
              <a:rPr lang="en-GB" altLang="ja-JP" sz="1000" dirty="0">
                <a:solidFill>
                  <a:srgbClr val="149802"/>
                </a:solidFill>
                <a:effectLst/>
                <a:latin typeface="Monaco" pitchFamily="2" charset="0"/>
              </a:rPr>
              <a:t>int</a:t>
            </a: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argc</a:t>
            </a:r>
            <a:r>
              <a:rPr lang="en-GB" altLang="ja-JP" sz="1000" dirty="0">
                <a:solidFill>
                  <a:srgbClr val="3B2322"/>
                </a:solidFill>
                <a:effectLst/>
                <a:latin typeface="Monaco" pitchFamily="2" charset="0"/>
              </a:rPr>
              <a:t>, </a:t>
            </a:r>
            <a:r>
              <a:rPr lang="en-GB" altLang="ja-JP" sz="1000" dirty="0">
                <a:solidFill>
                  <a:srgbClr val="149802"/>
                </a:solidFill>
                <a:effectLst/>
                <a:latin typeface="Monaco" pitchFamily="2" charset="0"/>
              </a:rPr>
              <a:t>char</a:t>
            </a: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argv</a:t>
            </a:r>
            <a:r>
              <a:rPr lang="en-GB" altLang="ja-JP" sz="1000" dirty="0">
                <a:solidFill>
                  <a:srgbClr val="3B2322"/>
                </a:solidFill>
                <a:effectLst/>
                <a:latin typeface="Monaco" pitchFamily="2" charset="0"/>
              </a:rPr>
              <a:t>) {</a:t>
            </a:r>
          </a:p>
          <a:p>
            <a:pPr>
              <a:buNone/>
            </a:pP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Kokkos</a:t>
            </a:r>
            <a:r>
              <a:rPr lang="en-GB" altLang="ja-JP" sz="1000" dirty="0">
                <a:solidFill>
                  <a:srgbClr val="3B2322"/>
                </a:solidFill>
                <a:effectLst/>
                <a:latin typeface="Monaco" pitchFamily="2" charset="0"/>
              </a:rPr>
              <a:t>::initialize(</a:t>
            </a:r>
            <a:r>
              <a:rPr lang="en-GB" altLang="ja-JP" sz="1000" dirty="0" err="1">
                <a:solidFill>
                  <a:srgbClr val="3B2322"/>
                </a:solidFill>
                <a:effectLst/>
                <a:latin typeface="Monaco" pitchFamily="2" charset="0"/>
              </a:rPr>
              <a:t>argc</a:t>
            </a: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argv</a:t>
            </a:r>
            <a:r>
              <a:rPr lang="en-GB" altLang="ja-JP" sz="1000" dirty="0">
                <a:solidFill>
                  <a:srgbClr val="3B2322"/>
                </a:solidFill>
                <a:effectLst/>
                <a:latin typeface="Monaco" pitchFamily="2" charset="0"/>
              </a:rPr>
              <a:t>);</a:t>
            </a:r>
          </a:p>
          <a:p>
            <a:pPr>
              <a:buNone/>
            </a:pPr>
            <a:r>
              <a:rPr lang="en-GB" altLang="ja-JP" sz="1000" dirty="0">
                <a:solidFill>
                  <a:srgbClr val="3B2322"/>
                </a:solidFill>
                <a:effectLst/>
                <a:latin typeface="Monaco" pitchFamily="2" charset="0"/>
              </a:rPr>
              <a:t>    {   </a:t>
            </a:r>
          </a:p>
          <a:p>
            <a:pPr>
              <a:buNone/>
            </a:pPr>
            <a:r>
              <a:rPr lang="en-GB" altLang="ja-JP" sz="1000" dirty="0">
                <a:solidFill>
                  <a:srgbClr val="3B2322"/>
                </a:solidFill>
                <a:effectLst/>
                <a:latin typeface="Monaco" pitchFamily="2" charset="0"/>
              </a:rPr>
              <a:t>        </a:t>
            </a:r>
            <a:r>
              <a:rPr lang="en-GB" altLang="ja-JP" sz="1000" dirty="0" err="1">
                <a:solidFill>
                  <a:srgbClr val="149802"/>
                </a:solidFill>
                <a:effectLst/>
                <a:latin typeface="Monaco" pitchFamily="2" charset="0"/>
              </a:rPr>
              <a:t>const</a:t>
            </a:r>
            <a:r>
              <a:rPr lang="en-GB" altLang="ja-JP" sz="1000" dirty="0">
                <a:solidFill>
                  <a:srgbClr val="3B2322"/>
                </a:solidFill>
                <a:effectLst/>
                <a:latin typeface="Monaco" pitchFamily="2" charset="0"/>
              </a:rPr>
              <a:t> </a:t>
            </a:r>
            <a:r>
              <a:rPr lang="en-GB" altLang="ja-JP" sz="1000" dirty="0">
                <a:solidFill>
                  <a:srgbClr val="149802"/>
                </a:solidFill>
                <a:effectLst/>
                <a:latin typeface="Monaco" pitchFamily="2" charset="0"/>
              </a:rPr>
              <a:t>int</a:t>
            </a:r>
            <a:r>
              <a:rPr lang="en-GB" altLang="ja-JP" sz="1000" dirty="0">
                <a:solidFill>
                  <a:srgbClr val="3B2322"/>
                </a:solidFill>
                <a:effectLst/>
                <a:latin typeface="Monaco" pitchFamily="2" charset="0"/>
              </a:rPr>
              <a:t> NI = </a:t>
            </a:r>
            <a:r>
              <a:rPr lang="en-GB" altLang="ja-JP" sz="1000" dirty="0">
                <a:solidFill>
                  <a:srgbClr val="9F1410"/>
                </a:solidFill>
                <a:effectLst/>
                <a:latin typeface="Monaco" pitchFamily="2" charset="0"/>
              </a:rPr>
              <a:t>5</a:t>
            </a:r>
            <a:r>
              <a:rPr lang="en-GB" altLang="ja-JP" sz="1000" dirty="0">
                <a:solidFill>
                  <a:srgbClr val="3B2322"/>
                </a:solidFill>
                <a:effectLst/>
                <a:latin typeface="Monaco" pitchFamily="2" charset="0"/>
              </a:rPr>
              <a:t>; </a:t>
            </a:r>
          </a:p>
          <a:p>
            <a:pPr>
              <a:buNone/>
            </a:pPr>
            <a:r>
              <a:rPr lang="en-GB" altLang="ja-JP" sz="1000" dirty="0">
                <a:solidFill>
                  <a:srgbClr val="3B2322"/>
                </a:solidFill>
                <a:effectLst/>
                <a:latin typeface="Monaco" pitchFamily="2" charset="0"/>
              </a:rPr>
              <a:t>        </a:t>
            </a:r>
            <a:r>
              <a:rPr lang="en-GB" altLang="ja-JP" sz="1000" dirty="0" err="1">
                <a:solidFill>
                  <a:srgbClr val="149802"/>
                </a:solidFill>
                <a:effectLst/>
                <a:latin typeface="Monaco" pitchFamily="2" charset="0"/>
              </a:rPr>
              <a:t>const</a:t>
            </a:r>
            <a:r>
              <a:rPr lang="en-GB" altLang="ja-JP" sz="1000" dirty="0">
                <a:solidFill>
                  <a:srgbClr val="3B2322"/>
                </a:solidFill>
                <a:effectLst/>
                <a:latin typeface="Monaco" pitchFamily="2" charset="0"/>
              </a:rPr>
              <a:t> </a:t>
            </a:r>
            <a:r>
              <a:rPr lang="en-GB" altLang="ja-JP" sz="1000" dirty="0">
                <a:solidFill>
                  <a:srgbClr val="149802"/>
                </a:solidFill>
                <a:effectLst/>
                <a:latin typeface="Monaco" pitchFamily="2" charset="0"/>
              </a:rPr>
              <a:t>int</a:t>
            </a:r>
            <a:r>
              <a:rPr lang="en-GB" altLang="ja-JP" sz="1000" dirty="0">
                <a:solidFill>
                  <a:srgbClr val="3B2322"/>
                </a:solidFill>
                <a:effectLst/>
                <a:latin typeface="Monaco" pitchFamily="2" charset="0"/>
              </a:rPr>
              <a:t> NJ = </a:t>
            </a:r>
            <a:r>
              <a:rPr lang="en-GB" altLang="ja-JP" sz="1000" dirty="0">
                <a:solidFill>
                  <a:srgbClr val="9F1410"/>
                </a:solidFill>
                <a:effectLst/>
                <a:latin typeface="Monaco" pitchFamily="2" charset="0"/>
              </a:rPr>
              <a:t>3</a:t>
            </a:r>
            <a:r>
              <a:rPr lang="en-GB" altLang="ja-JP" sz="1000" dirty="0">
                <a:solidFill>
                  <a:srgbClr val="3B2322"/>
                </a:solidFill>
                <a:effectLst/>
                <a:latin typeface="Monaco" pitchFamily="2" charset="0"/>
              </a:rPr>
              <a:t>; </a:t>
            </a:r>
          </a:p>
          <a:p>
            <a:pPr>
              <a:buNone/>
            </a:pPr>
            <a:endParaRPr lang="en-GB" altLang="ja-JP" sz="1000" dirty="0">
              <a:solidFill>
                <a:srgbClr val="3B2322"/>
              </a:solidFill>
              <a:effectLst/>
              <a:latin typeface="Monaco" pitchFamily="2" charset="0"/>
            </a:endParaRPr>
          </a:p>
          <a:p>
            <a:pPr>
              <a:buNone/>
            </a:pP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Kokkos</a:t>
            </a:r>
            <a:r>
              <a:rPr lang="en-GB" altLang="ja-JP" sz="1000" dirty="0">
                <a:solidFill>
                  <a:srgbClr val="3B2322"/>
                </a:solidFill>
                <a:effectLst/>
                <a:latin typeface="Monaco" pitchFamily="2" charset="0"/>
              </a:rPr>
              <a:t>::View&lt;</a:t>
            </a:r>
            <a:r>
              <a:rPr lang="en-GB" altLang="ja-JP" sz="1000" dirty="0">
                <a:solidFill>
                  <a:srgbClr val="149802"/>
                </a:solidFill>
                <a:effectLst/>
                <a:latin typeface="Monaco" pitchFamily="2" charset="0"/>
              </a:rPr>
              <a:t>double</a:t>
            </a:r>
            <a:r>
              <a:rPr lang="en-GB" altLang="ja-JP" sz="1000" dirty="0">
                <a:solidFill>
                  <a:srgbClr val="3B2322"/>
                </a:solidFill>
                <a:effectLst/>
                <a:latin typeface="Monaco" pitchFamily="2" charset="0"/>
              </a:rPr>
              <a:t>**&gt;                     v2d(</a:t>
            </a:r>
            <a:r>
              <a:rPr lang="en-GB" altLang="ja-JP" sz="1000" dirty="0">
                <a:solidFill>
                  <a:srgbClr val="9F1410"/>
                </a:solidFill>
                <a:effectLst/>
                <a:latin typeface="Monaco" pitchFamily="2" charset="0"/>
              </a:rPr>
              <a:t>"v2d"</a:t>
            </a:r>
            <a:r>
              <a:rPr lang="en-GB" altLang="ja-JP" sz="1000" dirty="0">
                <a:solidFill>
                  <a:srgbClr val="3B2322"/>
                </a:solidFill>
                <a:effectLst/>
                <a:latin typeface="Monaco" pitchFamily="2" charset="0"/>
              </a:rPr>
              <a:t>, NI, NJ);</a:t>
            </a:r>
          </a:p>
          <a:p>
            <a:pPr>
              <a:buNone/>
            </a:pPr>
            <a:r>
              <a:rPr lang="en-GB" altLang="ja-JP" sz="1000" dirty="0">
                <a:solidFill>
                  <a:srgbClr val="3B2322"/>
                </a:solidFill>
                <a:effectLst/>
                <a:latin typeface="Monaco" pitchFamily="2" charset="0"/>
              </a:rPr>
              <a:t>        </a:t>
            </a:r>
            <a:r>
              <a:rPr lang="en-GB" altLang="ja-JP" sz="1000" dirty="0">
                <a:solidFill>
                  <a:srgbClr val="3200CA"/>
                </a:solidFill>
                <a:effectLst/>
                <a:latin typeface="Monaco" pitchFamily="2" charset="0"/>
              </a:rPr>
              <a:t>// </a:t>
            </a:r>
            <a:r>
              <a:rPr lang="en-GB" altLang="ja-JP" sz="1000" dirty="0" err="1">
                <a:solidFill>
                  <a:srgbClr val="3200CA"/>
                </a:solidFill>
                <a:effectLst/>
                <a:latin typeface="Monaco" pitchFamily="2" charset="0"/>
              </a:rPr>
              <a:t>Kokkos</a:t>
            </a:r>
            <a:r>
              <a:rPr lang="en-GB" altLang="ja-JP" sz="1000" dirty="0">
                <a:solidFill>
                  <a:srgbClr val="3200CA"/>
                </a:solidFill>
                <a:effectLst/>
                <a:latin typeface="Monaco" pitchFamily="2" charset="0"/>
              </a:rPr>
              <a:t>::View&lt;double**, </a:t>
            </a:r>
            <a:r>
              <a:rPr lang="en-GB" altLang="ja-JP" sz="1000" dirty="0" err="1">
                <a:solidFill>
                  <a:srgbClr val="3200CA"/>
                </a:solidFill>
                <a:effectLst/>
                <a:latin typeface="Monaco" pitchFamily="2" charset="0"/>
              </a:rPr>
              <a:t>Kokkos</a:t>
            </a:r>
            <a:r>
              <a:rPr lang="en-GB" altLang="ja-JP" sz="1000" dirty="0">
                <a:solidFill>
                  <a:srgbClr val="3200CA"/>
                </a:solidFill>
                <a:effectLst/>
                <a:latin typeface="Monaco" pitchFamily="2" charset="0"/>
              </a:rPr>
              <a:t>::</a:t>
            </a:r>
            <a:r>
              <a:rPr lang="en-GB" altLang="ja-JP" sz="1000" dirty="0" err="1">
                <a:solidFill>
                  <a:srgbClr val="3200CA"/>
                </a:solidFill>
                <a:effectLst/>
                <a:latin typeface="Monaco" pitchFamily="2" charset="0"/>
              </a:rPr>
              <a:t>LayoutLeft</a:t>
            </a:r>
            <a:r>
              <a:rPr lang="en-GB" altLang="ja-JP" sz="1000" dirty="0">
                <a:solidFill>
                  <a:srgbClr val="3200CA"/>
                </a:solidFill>
                <a:effectLst/>
                <a:latin typeface="Monaco" pitchFamily="2" charset="0"/>
              </a:rPr>
              <a:t>&gt; v2d(</a:t>
            </a:r>
            <a:r>
              <a:rPr lang="en-GB" altLang="ja-JP" sz="1000" dirty="0">
                <a:solidFill>
                  <a:srgbClr val="9F1410"/>
                </a:solidFill>
                <a:effectLst/>
                <a:latin typeface="Monaco" pitchFamily="2" charset="0"/>
              </a:rPr>
              <a:t>"v2d"</a:t>
            </a:r>
            <a:r>
              <a:rPr lang="en-GB" altLang="ja-JP" sz="1000" dirty="0">
                <a:solidFill>
                  <a:srgbClr val="3200CA"/>
                </a:solidFill>
                <a:effectLst/>
                <a:latin typeface="Monaco" pitchFamily="2" charset="0"/>
              </a:rPr>
              <a:t>, NI, NJ);</a:t>
            </a:r>
          </a:p>
          <a:p>
            <a:pPr>
              <a:buNone/>
            </a:pPr>
            <a:r>
              <a:rPr lang="en-GB" altLang="ja-JP" sz="1000" dirty="0">
                <a:solidFill>
                  <a:srgbClr val="3B2322"/>
                </a:solidFill>
                <a:effectLst/>
                <a:latin typeface="Monaco" pitchFamily="2" charset="0"/>
              </a:rPr>
              <a:t>        </a:t>
            </a:r>
            <a:r>
              <a:rPr lang="en-GB" altLang="ja-JP" sz="1000" dirty="0">
                <a:solidFill>
                  <a:srgbClr val="3200CA"/>
                </a:solidFill>
                <a:effectLst/>
                <a:latin typeface="Monaco" pitchFamily="2" charset="0"/>
              </a:rPr>
              <a:t>// </a:t>
            </a:r>
            <a:r>
              <a:rPr lang="en-GB" altLang="ja-JP" sz="1000" dirty="0" err="1">
                <a:solidFill>
                  <a:srgbClr val="3200CA"/>
                </a:solidFill>
                <a:effectLst/>
                <a:latin typeface="Monaco" pitchFamily="2" charset="0"/>
              </a:rPr>
              <a:t>Kokkos</a:t>
            </a:r>
            <a:r>
              <a:rPr lang="en-GB" altLang="ja-JP" sz="1000" dirty="0">
                <a:solidFill>
                  <a:srgbClr val="3200CA"/>
                </a:solidFill>
                <a:effectLst/>
                <a:latin typeface="Monaco" pitchFamily="2" charset="0"/>
              </a:rPr>
              <a:t>::View&lt;double**, </a:t>
            </a:r>
            <a:r>
              <a:rPr lang="en-GB" altLang="ja-JP" sz="1000" dirty="0" err="1">
                <a:solidFill>
                  <a:srgbClr val="3200CA"/>
                </a:solidFill>
                <a:effectLst/>
                <a:latin typeface="Monaco" pitchFamily="2" charset="0"/>
              </a:rPr>
              <a:t>Kokkos</a:t>
            </a:r>
            <a:r>
              <a:rPr lang="en-GB" altLang="ja-JP" sz="1000" dirty="0">
                <a:solidFill>
                  <a:srgbClr val="3200CA"/>
                </a:solidFill>
                <a:effectLst/>
                <a:latin typeface="Monaco" pitchFamily="2" charset="0"/>
              </a:rPr>
              <a:t>::LayoutRight&gt; v2d(</a:t>
            </a:r>
            <a:r>
              <a:rPr lang="en-GB" altLang="ja-JP" sz="1000" dirty="0">
                <a:solidFill>
                  <a:srgbClr val="9F1410"/>
                </a:solidFill>
                <a:effectLst/>
                <a:latin typeface="Monaco" pitchFamily="2" charset="0"/>
              </a:rPr>
              <a:t>"v2d"</a:t>
            </a:r>
            <a:r>
              <a:rPr lang="en-GB" altLang="ja-JP" sz="1000" dirty="0">
                <a:solidFill>
                  <a:srgbClr val="3200CA"/>
                </a:solidFill>
                <a:effectLst/>
                <a:latin typeface="Monaco" pitchFamily="2" charset="0"/>
              </a:rPr>
              <a:t>, NI, NJ);</a:t>
            </a:r>
          </a:p>
          <a:p>
            <a:pPr>
              <a:buNone/>
            </a:pPr>
            <a:endParaRPr lang="en-GB" altLang="ja-JP" sz="1000" dirty="0">
              <a:solidFill>
                <a:srgbClr val="3B2322"/>
              </a:solidFill>
              <a:effectLst/>
              <a:latin typeface="Monaco" pitchFamily="2" charset="0"/>
            </a:endParaRPr>
          </a:p>
          <a:p>
            <a:pPr>
              <a:buNone/>
            </a:pP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Kokkos</a:t>
            </a:r>
            <a:r>
              <a:rPr lang="en-GB" altLang="ja-JP" sz="1000" dirty="0">
                <a:solidFill>
                  <a:srgbClr val="3B2322"/>
                </a:solidFill>
                <a:effectLst/>
                <a:latin typeface="Monaco" pitchFamily="2" charset="0"/>
              </a:rPr>
              <a:t>::</a:t>
            </a:r>
            <a:r>
              <a:rPr lang="en-GB" altLang="ja-JP" sz="1000" dirty="0" err="1">
                <a:solidFill>
                  <a:srgbClr val="3B2322"/>
                </a:solidFill>
                <a:effectLst/>
                <a:latin typeface="Monaco" pitchFamily="2" charset="0"/>
              </a:rPr>
              <a:t>parallel_for</a:t>
            </a:r>
            <a:r>
              <a:rPr lang="en-GB" altLang="ja-JP" sz="1000" dirty="0">
                <a:solidFill>
                  <a:srgbClr val="3B2322"/>
                </a:solidFill>
                <a:effectLst/>
                <a:latin typeface="Monaco" pitchFamily="2" charset="0"/>
              </a:rPr>
              <a:t>(</a:t>
            </a:r>
          </a:p>
          <a:p>
            <a:pPr>
              <a:buNone/>
            </a:pPr>
            <a:r>
              <a:rPr lang="en-GB" altLang="ja-JP" sz="1000" dirty="0">
                <a:solidFill>
                  <a:srgbClr val="3B2322"/>
                </a:solidFill>
                <a:effectLst/>
                <a:latin typeface="Monaco" pitchFamily="2" charset="0"/>
              </a:rPr>
              <a:t>            </a:t>
            </a:r>
            <a:r>
              <a:rPr lang="en-GB" altLang="ja-JP" sz="1000" dirty="0">
                <a:solidFill>
                  <a:srgbClr val="9F1410"/>
                </a:solidFill>
                <a:effectLst/>
                <a:latin typeface="Monaco" pitchFamily="2" charset="0"/>
              </a:rPr>
              <a:t>"fill 2D"</a:t>
            </a:r>
            <a:r>
              <a:rPr lang="en-GB" altLang="ja-JP" sz="1000" dirty="0">
                <a:solidFill>
                  <a:srgbClr val="3B2322"/>
                </a:solidFill>
                <a:effectLst/>
                <a:latin typeface="Monaco" pitchFamily="2" charset="0"/>
              </a:rPr>
              <a:t>,  </a:t>
            </a:r>
          </a:p>
          <a:p>
            <a:pPr>
              <a:buNone/>
            </a:pP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Kokkos</a:t>
            </a:r>
            <a:r>
              <a:rPr lang="en-GB" altLang="ja-JP" sz="1000" dirty="0">
                <a:solidFill>
                  <a:srgbClr val="3B2322"/>
                </a:solidFill>
                <a:effectLst/>
                <a:latin typeface="Monaco" pitchFamily="2" charset="0"/>
              </a:rPr>
              <a:t>::</a:t>
            </a:r>
            <a:r>
              <a:rPr lang="en-GB" altLang="ja-JP" sz="1000" dirty="0" err="1">
                <a:solidFill>
                  <a:srgbClr val="3B2322"/>
                </a:solidFill>
                <a:effectLst/>
                <a:highlight>
                  <a:srgbClr val="FFFF00"/>
                </a:highlight>
                <a:latin typeface="Monaco" pitchFamily="2" charset="0"/>
              </a:rPr>
              <a:t>MDRangePolicy</a:t>
            </a:r>
            <a:r>
              <a:rPr lang="en-GB" altLang="ja-JP" sz="1000" dirty="0">
                <a:solidFill>
                  <a:srgbClr val="3B2322"/>
                </a:solidFill>
                <a:effectLst/>
                <a:latin typeface="Monaco" pitchFamily="2" charset="0"/>
              </a:rPr>
              <a:t>&lt; </a:t>
            </a:r>
            <a:r>
              <a:rPr lang="en-GB" altLang="ja-JP" sz="1000" dirty="0" err="1">
                <a:solidFill>
                  <a:srgbClr val="3B2322"/>
                </a:solidFill>
                <a:effectLst/>
                <a:latin typeface="Monaco" pitchFamily="2" charset="0"/>
              </a:rPr>
              <a:t>Kokkos</a:t>
            </a:r>
            <a:r>
              <a:rPr lang="en-GB" altLang="ja-JP" sz="1000" dirty="0">
                <a:solidFill>
                  <a:srgbClr val="3B2322"/>
                </a:solidFill>
                <a:effectLst/>
                <a:latin typeface="Monaco" pitchFamily="2" charset="0"/>
              </a:rPr>
              <a:t>::Rank&lt;</a:t>
            </a:r>
            <a:r>
              <a:rPr lang="en-GB" altLang="ja-JP" sz="1000" dirty="0">
                <a:solidFill>
                  <a:srgbClr val="9F1410"/>
                </a:solidFill>
                <a:effectLst/>
                <a:latin typeface="Monaco" pitchFamily="2" charset="0"/>
              </a:rPr>
              <a:t>2</a:t>
            </a:r>
            <a:r>
              <a:rPr lang="en-GB" altLang="ja-JP" sz="1000" dirty="0">
                <a:solidFill>
                  <a:srgbClr val="3B2322"/>
                </a:solidFill>
                <a:effectLst/>
                <a:latin typeface="Monaco" pitchFamily="2" charset="0"/>
              </a:rPr>
              <a:t>&gt; &gt; ({</a:t>
            </a:r>
            <a:r>
              <a:rPr lang="en-GB" altLang="ja-JP" sz="1000" dirty="0">
                <a:solidFill>
                  <a:srgbClr val="9F1410"/>
                </a:solidFill>
                <a:effectLst/>
                <a:latin typeface="Monaco" pitchFamily="2" charset="0"/>
              </a:rPr>
              <a:t>0</a:t>
            </a:r>
            <a:r>
              <a:rPr lang="en-GB" altLang="ja-JP" sz="1000" dirty="0">
                <a:solidFill>
                  <a:srgbClr val="3B2322"/>
                </a:solidFill>
                <a:effectLst/>
                <a:latin typeface="Monaco" pitchFamily="2" charset="0"/>
              </a:rPr>
              <a:t>,</a:t>
            </a:r>
            <a:r>
              <a:rPr lang="en-GB" altLang="ja-JP" sz="1000" dirty="0">
                <a:solidFill>
                  <a:srgbClr val="9F1410"/>
                </a:solidFill>
                <a:effectLst/>
                <a:latin typeface="Monaco" pitchFamily="2" charset="0"/>
              </a:rPr>
              <a:t>0</a:t>
            </a:r>
            <a:r>
              <a:rPr lang="en-GB" altLang="ja-JP" sz="1000" dirty="0">
                <a:solidFill>
                  <a:srgbClr val="3B2322"/>
                </a:solidFill>
                <a:effectLst/>
                <a:latin typeface="Monaco" pitchFamily="2" charset="0"/>
              </a:rPr>
              <a:t>}, {NI, NJ}),</a:t>
            </a:r>
          </a:p>
          <a:p>
            <a:pPr>
              <a:buNone/>
            </a:pPr>
            <a:r>
              <a:rPr lang="en-GB" altLang="ja-JP" sz="1000" dirty="0">
                <a:solidFill>
                  <a:srgbClr val="3B2322"/>
                </a:solidFill>
                <a:effectLst/>
                <a:latin typeface="Monaco" pitchFamily="2" charset="0"/>
              </a:rPr>
              <a:t>            KOKKOS_LAMBDA(</a:t>
            </a:r>
            <a:r>
              <a:rPr lang="en-GB" altLang="ja-JP" sz="1000" dirty="0">
                <a:solidFill>
                  <a:srgbClr val="149802"/>
                </a:solidFill>
                <a:effectLst/>
                <a:highlight>
                  <a:srgbClr val="FFFF00"/>
                </a:highlight>
                <a:latin typeface="Monaco" pitchFamily="2" charset="0"/>
              </a:rPr>
              <a:t>int</a:t>
            </a:r>
            <a:r>
              <a:rPr lang="en-GB" altLang="ja-JP" sz="1000" dirty="0">
                <a:solidFill>
                  <a:srgbClr val="3B2322"/>
                </a:solidFill>
                <a:effectLst/>
                <a:highlight>
                  <a:srgbClr val="FFFF00"/>
                </a:highlight>
                <a:latin typeface="Monaco" pitchFamily="2" charset="0"/>
              </a:rPr>
              <a:t> </a:t>
            </a:r>
            <a:r>
              <a:rPr lang="en-GB" altLang="ja-JP" sz="1000" dirty="0" err="1">
                <a:solidFill>
                  <a:srgbClr val="3B2322"/>
                </a:solidFill>
                <a:effectLst/>
                <a:highlight>
                  <a:srgbClr val="FFFF00"/>
                </a:highlight>
                <a:latin typeface="Monaco" pitchFamily="2" charset="0"/>
              </a:rPr>
              <a:t>i</a:t>
            </a:r>
            <a:r>
              <a:rPr lang="en-GB" altLang="ja-JP" sz="1000" dirty="0">
                <a:solidFill>
                  <a:srgbClr val="3B2322"/>
                </a:solidFill>
                <a:effectLst/>
                <a:highlight>
                  <a:srgbClr val="FFFF00"/>
                </a:highlight>
                <a:latin typeface="Monaco" pitchFamily="2" charset="0"/>
              </a:rPr>
              <a:t>, </a:t>
            </a:r>
            <a:r>
              <a:rPr lang="en-GB" altLang="ja-JP" sz="1000" dirty="0">
                <a:solidFill>
                  <a:srgbClr val="149802"/>
                </a:solidFill>
                <a:effectLst/>
                <a:highlight>
                  <a:srgbClr val="FFFF00"/>
                </a:highlight>
                <a:latin typeface="Monaco" pitchFamily="2" charset="0"/>
              </a:rPr>
              <a:t>int</a:t>
            </a:r>
            <a:r>
              <a:rPr lang="en-GB" altLang="ja-JP" sz="1000" dirty="0">
                <a:solidFill>
                  <a:srgbClr val="3B2322"/>
                </a:solidFill>
                <a:effectLst/>
                <a:highlight>
                  <a:srgbClr val="FFFF00"/>
                </a:highlight>
                <a:latin typeface="Monaco" pitchFamily="2" charset="0"/>
              </a:rPr>
              <a:t> j</a:t>
            </a:r>
            <a:r>
              <a:rPr lang="en-GB" altLang="ja-JP" sz="1000" dirty="0">
                <a:solidFill>
                  <a:srgbClr val="3B2322"/>
                </a:solidFill>
                <a:effectLst/>
                <a:latin typeface="Monaco" pitchFamily="2" charset="0"/>
              </a:rPr>
              <a:t>){</a:t>
            </a:r>
          </a:p>
          <a:p>
            <a:pPr>
              <a:buNone/>
            </a:pPr>
            <a:r>
              <a:rPr lang="en-GB" altLang="ja-JP" sz="1000" dirty="0">
                <a:solidFill>
                  <a:srgbClr val="3B2322"/>
                </a:solidFill>
                <a:effectLst/>
                <a:latin typeface="Monaco" pitchFamily="2" charset="0"/>
              </a:rPr>
              <a:t>                v2d(</a:t>
            </a:r>
            <a:r>
              <a:rPr lang="en-GB" altLang="ja-JP" sz="1000" dirty="0" err="1">
                <a:solidFill>
                  <a:srgbClr val="3B2322"/>
                </a:solidFill>
                <a:effectLst/>
                <a:latin typeface="Monaco" pitchFamily="2" charset="0"/>
              </a:rPr>
              <a:t>i</a:t>
            </a:r>
            <a:r>
              <a:rPr lang="en-GB" altLang="ja-JP" sz="1000" dirty="0">
                <a:solidFill>
                  <a:srgbClr val="3B2322"/>
                </a:solidFill>
                <a:effectLst/>
                <a:latin typeface="Monaco" pitchFamily="2" charset="0"/>
              </a:rPr>
              <a:t>, j) = </a:t>
            </a:r>
            <a:r>
              <a:rPr lang="en-GB" altLang="ja-JP" sz="1000" dirty="0">
                <a:solidFill>
                  <a:srgbClr val="9F1410"/>
                </a:solidFill>
                <a:effectLst/>
                <a:latin typeface="Monaco" pitchFamily="2" charset="0"/>
              </a:rPr>
              <a:t>10.0</a:t>
            </a:r>
            <a:r>
              <a:rPr lang="en-GB" altLang="ja-JP" sz="1000" dirty="0">
                <a:solidFill>
                  <a:srgbClr val="3B2322"/>
                </a:solidFill>
                <a:effectLst/>
                <a:latin typeface="Monaco" pitchFamily="2" charset="0"/>
              </a:rPr>
              <a:t> * </a:t>
            </a:r>
            <a:r>
              <a:rPr lang="en-GB" altLang="ja-JP" sz="1000" dirty="0">
                <a:solidFill>
                  <a:srgbClr val="149802"/>
                </a:solidFill>
                <a:effectLst/>
                <a:latin typeface="Monaco" pitchFamily="2" charset="0"/>
              </a:rPr>
              <a:t>double</a:t>
            </a:r>
            <a:r>
              <a:rPr lang="en-GB" altLang="ja-JP" sz="1000" dirty="0">
                <a:solidFill>
                  <a:srgbClr val="3B2322"/>
                </a:solidFill>
                <a:effectLst/>
                <a:latin typeface="Monaco" pitchFamily="2" charset="0"/>
              </a:rPr>
              <a:t>(i+</a:t>
            </a:r>
            <a:r>
              <a:rPr lang="en-GB" altLang="ja-JP" sz="1000" dirty="0">
                <a:solidFill>
                  <a:srgbClr val="9F1410"/>
                </a:solidFill>
                <a:effectLst/>
                <a:latin typeface="Monaco" pitchFamily="2" charset="0"/>
              </a:rPr>
              <a:t>1</a:t>
            </a:r>
            <a:r>
              <a:rPr lang="en-GB" altLang="ja-JP" sz="1000" dirty="0">
                <a:solidFill>
                  <a:srgbClr val="3B2322"/>
                </a:solidFill>
                <a:effectLst/>
                <a:latin typeface="Monaco" pitchFamily="2" charset="0"/>
              </a:rPr>
              <a:t>) + </a:t>
            </a:r>
            <a:r>
              <a:rPr lang="en-GB" altLang="ja-JP" sz="1000" dirty="0">
                <a:solidFill>
                  <a:srgbClr val="9F1410"/>
                </a:solidFill>
                <a:effectLst/>
                <a:latin typeface="Monaco" pitchFamily="2" charset="0"/>
              </a:rPr>
              <a:t>1.0</a:t>
            </a:r>
            <a:r>
              <a:rPr lang="en-GB" altLang="ja-JP" sz="1000" dirty="0">
                <a:solidFill>
                  <a:srgbClr val="3B2322"/>
                </a:solidFill>
                <a:effectLst/>
                <a:latin typeface="Monaco" pitchFamily="2" charset="0"/>
              </a:rPr>
              <a:t> * </a:t>
            </a:r>
            <a:r>
              <a:rPr lang="en-GB" altLang="ja-JP" sz="1000" dirty="0">
                <a:solidFill>
                  <a:srgbClr val="149802"/>
                </a:solidFill>
                <a:effectLst/>
                <a:latin typeface="Monaco" pitchFamily="2" charset="0"/>
              </a:rPr>
              <a:t>double</a:t>
            </a:r>
            <a:r>
              <a:rPr lang="en-GB" altLang="ja-JP" sz="1000" dirty="0">
                <a:solidFill>
                  <a:srgbClr val="3B2322"/>
                </a:solidFill>
                <a:effectLst/>
                <a:latin typeface="Monaco" pitchFamily="2" charset="0"/>
              </a:rPr>
              <a:t>(j+</a:t>
            </a:r>
            <a:r>
              <a:rPr lang="en-GB" altLang="ja-JP" sz="1000" dirty="0">
                <a:solidFill>
                  <a:srgbClr val="9F1410"/>
                </a:solidFill>
                <a:effectLst/>
                <a:latin typeface="Monaco" pitchFamily="2" charset="0"/>
              </a:rPr>
              <a:t>1</a:t>
            </a:r>
            <a:r>
              <a:rPr lang="en-GB" altLang="ja-JP" sz="1000" dirty="0">
                <a:solidFill>
                  <a:srgbClr val="3B2322"/>
                </a:solidFill>
                <a:effectLst/>
                <a:latin typeface="Monaco" pitchFamily="2" charset="0"/>
              </a:rPr>
              <a:t>);</a:t>
            </a:r>
          </a:p>
          <a:p>
            <a:pPr>
              <a:buNone/>
            </a:pPr>
            <a:r>
              <a:rPr lang="en-GB" altLang="ja-JP" sz="1000" dirty="0">
                <a:solidFill>
                  <a:srgbClr val="3B2322"/>
                </a:solidFill>
                <a:effectLst/>
                <a:latin typeface="Monaco" pitchFamily="2" charset="0"/>
              </a:rPr>
              <a:t>            }           </a:t>
            </a:r>
          </a:p>
          <a:p>
            <a:pPr>
              <a:buNone/>
            </a:pPr>
            <a:r>
              <a:rPr lang="en-GB" altLang="ja-JP" sz="1000" dirty="0">
                <a:solidFill>
                  <a:srgbClr val="3B2322"/>
                </a:solidFill>
                <a:effectLst/>
                <a:latin typeface="Monaco" pitchFamily="2" charset="0"/>
              </a:rPr>
              <a:t>        );      </a:t>
            </a:r>
          </a:p>
          <a:p>
            <a:pPr>
              <a:buNone/>
            </a:pPr>
            <a:endParaRPr lang="en-GB" altLang="ja-JP" sz="1000" dirty="0">
              <a:solidFill>
                <a:srgbClr val="3B2322"/>
              </a:solidFill>
              <a:effectLst/>
              <a:latin typeface="Monaco" pitchFamily="2" charset="0"/>
            </a:endParaRPr>
          </a:p>
          <a:p>
            <a:pPr>
              <a:buNone/>
            </a:pPr>
            <a:r>
              <a:rPr lang="en-GB" altLang="ja-JP" sz="1000" dirty="0">
                <a:solidFill>
                  <a:srgbClr val="3B2322"/>
                </a:solidFill>
                <a:effectLst/>
                <a:latin typeface="Monaco" pitchFamily="2" charset="0"/>
              </a:rPr>
              <a:t>        </a:t>
            </a:r>
            <a:r>
              <a:rPr lang="en-GB" altLang="ja-JP" sz="1000" dirty="0">
                <a:solidFill>
                  <a:srgbClr val="149802"/>
                </a:solidFill>
                <a:effectLst/>
                <a:latin typeface="Monaco" pitchFamily="2" charset="0"/>
              </a:rPr>
              <a:t>auto</a:t>
            </a:r>
            <a:r>
              <a:rPr lang="en-GB" altLang="ja-JP" sz="1000" dirty="0">
                <a:solidFill>
                  <a:srgbClr val="3B2322"/>
                </a:solidFill>
                <a:effectLst/>
                <a:latin typeface="Monaco" pitchFamily="2" charset="0"/>
              </a:rPr>
              <a:t> v2d_h = </a:t>
            </a:r>
            <a:r>
              <a:rPr lang="en-GB" altLang="ja-JP" sz="1000" dirty="0" err="1">
                <a:solidFill>
                  <a:srgbClr val="3B2322"/>
                </a:solidFill>
                <a:effectLst/>
                <a:latin typeface="Monaco" pitchFamily="2" charset="0"/>
              </a:rPr>
              <a:t>Kokkos</a:t>
            </a:r>
            <a:r>
              <a:rPr lang="en-GB" altLang="ja-JP" sz="1000" dirty="0">
                <a:solidFill>
                  <a:srgbClr val="3B2322"/>
                </a:solidFill>
                <a:effectLst/>
                <a:latin typeface="Monaco" pitchFamily="2" charset="0"/>
              </a:rPr>
              <a:t>::</a:t>
            </a:r>
            <a:r>
              <a:rPr lang="en-GB" altLang="ja-JP" sz="1000" dirty="0" err="1">
                <a:solidFill>
                  <a:srgbClr val="3B2322"/>
                </a:solidFill>
                <a:effectLst/>
                <a:latin typeface="Monaco" pitchFamily="2" charset="0"/>
              </a:rPr>
              <a:t>create_mirror_view</a:t>
            </a:r>
            <a:r>
              <a:rPr lang="en-GB" altLang="ja-JP" sz="1000" dirty="0">
                <a:solidFill>
                  <a:srgbClr val="3B2322"/>
                </a:solidFill>
                <a:effectLst/>
                <a:latin typeface="Monaco" pitchFamily="2" charset="0"/>
              </a:rPr>
              <a:t>(v2d);</a:t>
            </a:r>
          </a:p>
          <a:p>
            <a:pPr>
              <a:buNone/>
            </a:pP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Kokkos</a:t>
            </a:r>
            <a:r>
              <a:rPr lang="en-GB" altLang="ja-JP" sz="1000" dirty="0">
                <a:solidFill>
                  <a:srgbClr val="3B2322"/>
                </a:solidFill>
                <a:effectLst/>
                <a:latin typeface="Monaco" pitchFamily="2" charset="0"/>
              </a:rPr>
              <a:t>::</a:t>
            </a:r>
            <a:r>
              <a:rPr lang="en-GB" altLang="ja-JP" sz="1000" dirty="0" err="1">
                <a:solidFill>
                  <a:srgbClr val="3B2322"/>
                </a:solidFill>
                <a:effectLst/>
                <a:latin typeface="Monaco" pitchFamily="2" charset="0"/>
              </a:rPr>
              <a:t>deep_copy</a:t>
            </a:r>
            <a:r>
              <a:rPr lang="en-GB" altLang="ja-JP" sz="1000" dirty="0">
                <a:solidFill>
                  <a:srgbClr val="3B2322"/>
                </a:solidFill>
                <a:effectLst/>
                <a:latin typeface="Monaco" pitchFamily="2" charset="0"/>
              </a:rPr>
              <a:t>(v2d_h, v2d);</a:t>
            </a:r>
          </a:p>
          <a:p>
            <a:pPr>
              <a:buNone/>
            </a:pPr>
            <a:endParaRPr lang="en-GB" altLang="ja-JP" sz="1000" dirty="0">
              <a:solidFill>
                <a:srgbClr val="3B2322"/>
              </a:solidFill>
              <a:effectLst/>
              <a:latin typeface="Monaco" pitchFamily="2" charset="0"/>
            </a:endParaRPr>
          </a:p>
          <a:p>
            <a:pPr>
              <a:buNone/>
            </a:pPr>
            <a:r>
              <a:rPr lang="en-GB" altLang="ja-JP" sz="1000" dirty="0">
                <a:solidFill>
                  <a:srgbClr val="3B2322"/>
                </a:solidFill>
                <a:effectLst/>
                <a:latin typeface="Monaco" pitchFamily="2" charset="0"/>
              </a:rPr>
              <a:t>        </a:t>
            </a:r>
            <a:r>
              <a:rPr lang="en-GB" altLang="ja-JP" sz="1000" dirty="0">
                <a:solidFill>
                  <a:srgbClr val="3200CA"/>
                </a:solidFill>
                <a:effectLst/>
                <a:latin typeface="Monaco" pitchFamily="2" charset="0"/>
              </a:rPr>
              <a:t>// </a:t>
            </a:r>
            <a:r>
              <a:rPr lang="ja-JP" altLang="en-US" sz="1000">
                <a:solidFill>
                  <a:srgbClr val="3200CA"/>
                </a:solidFill>
                <a:effectLst/>
                <a:latin typeface="Monaco" pitchFamily="2" charset="0"/>
              </a:rPr>
              <a:t>生のメモリでの順序はどうなっているのか？</a:t>
            </a:r>
          </a:p>
          <a:p>
            <a:pPr>
              <a:buNone/>
            </a:pPr>
            <a:r>
              <a:rPr lang="ja-JP" altLang="en-US" sz="1000">
                <a:solidFill>
                  <a:srgbClr val="3B2322"/>
                </a:solidFill>
                <a:effectLst/>
                <a:latin typeface="Monaco" pitchFamily="2" charset="0"/>
              </a:rPr>
              <a:t>        </a:t>
            </a:r>
            <a:r>
              <a:rPr lang="en-GB" altLang="ja-JP" sz="1000" dirty="0" err="1">
                <a:solidFill>
                  <a:srgbClr val="149802"/>
                </a:solidFill>
                <a:effectLst/>
                <a:latin typeface="Monaco" pitchFamily="2" charset="0"/>
              </a:rPr>
              <a:t>const</a:t>
            </a:r>
            <a:r>
              <a:rPr lang="en-GB" altLang="ja-JP" sz="1000" dirty="0">
                <a:solidFill>
                  <a:srgbClr val="3B2322"/>
                </a:solidFill>
                <a:effectLst/>
                <a:latin typeface="Monaco" pitchFamily="2" charset="0"/>
              </a:rPr>
              <a:t> </a:t>
            </a:r>
            <a:r>
              <a:rPr lang="en-GB" altLang="ja-JP" sz="1000" dirty="0">
                <a:solidFill>
                  <a:srgbClr val="149802"/>
                </a:solidFill>
                <a:effectLst/>
                <a:latin typeface="Monaco" pitchFamily="2" charset="0"/>
              </a:rPr>
              <a:t>double</a:t>
            </a: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h_ptr</a:t>
            </a:r>
            <a:r>
              <a:rPr lang="en-GB" altLang="ja-JP" sz="1000" dirty="0">
                <a:solidFill>
                  <a:srgbClr val="3B2322"/>
                </a:solidFill>
                <a:effectLst/>
                <a:latin typeface="Monaco" pitchFamily="2" charset="0"/>
              </a:rPr>
              <a:t> = v2d_h.</a:t>
            </a:r>
            <a:r>
              <a:rPr lang="en-GB" altLang="ja-JP" sz="1000" dirty="0">
                <a:solidFill>
                  <a:srgbClr val="3B2322"/>
                </a:solidFill>
                <a:effectLst/>
                <a:highlight>
                  <a:srgbClr val="FFFF00"/>
                </a:highlight>
                <a:latin typeface="Monaco" pitchFamily="2" charset="0"/>
              </a:rPr>
              <a:t>data</a:t>
            </a:r>
            <a:r>
              <a:rPr lang="en-GB" altLang="ja-JP" sz="1000" dirty="0">
                <a:solidFill>
                  <a:srgbClr val="3B2322"/>
                </a:solidFill>
                <a:effectLst/>
                <a:latin typeface="Monaco" pitchFamily="2" charset="0"/>
              </a:rPr>
              <a:t>();</a:t>
            </a:r>
          </a:p>
          <a:p>
            <a:pPr>
              <a:buNone/>
            </a:pPr>
            <a:r>
              <a:rPr lang="en-GB" altLang="ja-JP" sz="1000" dirty="0">
                <a:solidFill>
                  <a:srgbClr val="3B2322"/>
                </a:solidFill>
                <a:effectLst/>
                <a:latin typeface="Monaco" pitchFamily="2" charset="0"/>
              </a:rPr>
              <a:t>        </a:t>
            </a:r>
            <a:r>
              <a:rPr lang="en-GB" altLang="ja-JP" sz="1000" dirty="0">
                <a:solidFill>
                  <a:srgbClr val="A6520C"/>
                </a:solidFill>
                <a:effectLst/>
                <a:latin typeface="Monaco" pitchFamily="2" charset="0"/>
              </a:rPr>
              <a:t>for</a:t>
            </a:r>
            <a:r>
              <a:rPr lang="en-GB" altLang="ja-JP" sz="1000" dirty="0">
                <a:solidFill>
                  <a:srgbClr val="3B2322"/>
                </a:solidFill>
                <a:effectLst/>
                <a:latin typeface="Monaco" pitchFamily="2" charset="0"/>
              </a:rPr>
              <a:t>(</a:t>
            </a:r>
            <a:r>
              <a:rPr lang="en-GB" altLang="ja-JP" sz="1000" dirty="0">
                <a:solidFill>
                  <a:srgbClr val="149802"/>
                </a:solidFill>
                <a:effectLst/>
                <a:latin typeface="Monaco" pitchFamily="2" charset="0"/>
              </a:rPr>
              <a:t>int</a:t>
            </a: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ij</a:t>
            </a:r>
            <a:r>
              <a:rPr lang="en-GB" altLang="ja-JP" sz="1000" dirty="0">
                <a:solidFill>
                  <a:srgbClr val="3B2322"/>
                </a:solidFill>
                <a:effectLst/>
                <a:latin typeface="Monaco" pitchFamily="2" charset="0"/>
              </a:rPr>
              <a:t>=</a:t>
            </a:r>
            <a:r>
              <a:rPr lang="en-GB" altLang="ja-JP" sz="1000" dirty="0">
                <a:solidFill>
                  <a:srgbClr val="9F1410"/>
                </a:solidFill>
                <a:effectLst/>
                <a:latin typeface="Monaco" pitchFamily="2" charset="0"/>
              </a:rPr>
              <a:t>0</a:t>
            </a: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ij</a:t>
            </a:r>
            <a:r>
              <a:rPr lang="en-GB" altLang="ja-JP" sz="1000" dirty="0">
                <a:solidFill>
                  <a:srgbClr val="3B2322"/>
                </a:solidFill>
                <a:effectLst/>
                <a:latin typeface="Monaco" pitchFamily="2" charset="0"/>
              </a:rPr>
              <a:t>&lt;NI*NJ; </a:t>
            </a:r>
            <a:r>
              <a:rPr lang="en-GB" altLang="ja-JP" sz="1000" dirty="0" err="1">
                <a:solidFill>
                  <a:srgbClr val="3B2322"/>
                </a:solidFill>
                <a:effectLst/>
                <a:latin typeface="Monaco" pitchFamily="2" charset="0"/>
              </a:rPr>
              <a:t>ij</a:t>
            </a:r>
            <a:r>
              <a:rPr lang="en-GB" altLang="ja-JP" sz="1000" dirty="0">
                <a:solidFill>
                  <a:srgbClr val="3B2322"/>
                </a:solidFill>
                <a:effectLst/>
                <a:latin typeface="Monaco" pitchFamily="2" charset="0"/>
              </a:rPr>
              <a:t>++){</a:t>
            </a:r>
          </a:p>
          <a:p>
            <a:pPr>
              <a:buNone/>
            </a:pP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printf</a:t>
            </a:r>
            <a:r>
              <a:rPr lang="en-GB" altLang="ja-JP" sz="1000" dirty="0">
                <a:solidFill>
                  <a:srgbClr val="3B2322"/>
                </a:solidFill>
                <a:effectLst/>
                <a:latin typeface="Monaco" pitchFamily="2" charset="0"/>
              </a:rPr>
              <a:t>(</a:t>
            </a:r>
            <a:r>
              <a:rPr lang="en-GB" altLang="ja-JP" sz="1000" dirty="0">
                <a:solidFill>
                  <a:srgbClr val="9F1410"/>
                </a:solidFill>
                <a:effectLst/>
                <a:latin typeface="Monaco" pitchFamily="2" charset="0"/>
              </a:rPr>
              <a:t>"</a:t>
            </a:r>
            <a:r>
              <a:rPr lang="en-GB" altLang="ja-JP" sz="1000" dirty="0">
                <a:solidFill>
                  <a:srgbClr val="B000B2"/>
                </a:solidFill>
                <a:effectLst/>
                <a:latin typeface="Monaco" pitchFamily="2" charset="0"/>
              </a:rPr>
              <a:t>%2d</a:t>
            </a:r>
            <a:r>
              <a:rPr lang="en-GB" altLang="ja-JP" sz="1000" dirty="0">
                <a:solidFill>
                  <a:srgbClr val="9F1410"/>
                </a:solidFill>
                <a:effectLst/>
                <a:latin typeface="Monaco" pitchFamily="2" charset="0"/>
              </a:rPr>
              <a:t> </a:t>
            </a:r>
            <a:r>
              <a:rPr lang="en-GB" altLang="ja-JP" sz="1000" dirty="0">
                <a:solidFill>
                  <a:srgbClr val="B000B2"/>
                </a:solidFill>
                <a:effectLst/>
                <a:latin typeface="Monaco" pitchFamily="2" charset="0"/>
              </a:rPr>
              <a:t>%2.0f\n</a:t>
            </a:r>
            <a:r>
              <a:rPr lang="en-GB" altLang="ja-JP" sz="1000" dirty="0">
                <a:solidFill>
                  <a:srgbClr val="9F1410"/>
                </a:solidFill>
                <a:effectLst/>
                <a:latin typeface="Monaco" pitchFamily="2" charset="0"/>
              </a:rPr>
              <a:t>"</a:t>
            </a: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ij</a:t>
            </a: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h_ptr</a:t>
            </a:r>
            <a:r>
              <a:rPr lang="en-GB" altLang="ja-JP" sz="1000" dirty="0">
                <a:solidFill>
                  <a:srgbClr val="3B2322"/>
                </a:solidFill>
                <a:effectLst/>
                <a:latin typeface="Monaco" pitchFamily="2" charset="0"/>
              </a:rPr>
              <a:t>[</a:t>
            </a:r>
            <a:r>
              <a:rPr lang="en-GB" altLang="ja-JP" sz="1000" dirty="0" err="1">
                <a:solidFill>
                  <a:srgbClr val="3B2322"/>
                </a:solidFill>
                <a:effectLst/>
                <a:latin typeface="Monaco" pitchFamily="2" charset="0"/>
              </a:rPr>
              <a:t>ij</a:t>
            </a:r>
            <a:r>
              <a:rPr lang="en-GB" altLang="ja-JP" sz="1000" dirty="0">
                <a:solidFill>
                  <a:srgbClr val="3B2322"/>
                </a:solidFill>
                <a:effectLst/>
                <a:latin typeface="Monaco" pitchFamily="2" charset="0"/>
              </a:rPr>
              <a:t>]); </a:t>
            </a:r>
          </a:p>
          <a:p>
            <a:pPr>
              <a:buNone/>
            </a:pPr>
            <a:r>
              <a:rPr lang="en-GB" altLang="ja-JP" sz="1000" dirty="0">
                <a:solidFill>
                  <a:srgbClr val="3B2322"/>
                </a:solidFill>
                <a:effectLst/>
                <a:latin typeface="Monaco" pitchFamily="2" charset="0"/>
              </a:rPr>
              <a:t>        }       </a:t>
            </a:r>
          </a:p>
          <a:p>
            <a:pPr>
              <a:buNone/>
            </a:pPr>
            <a:r>
              <a:rPr lang="en-GB" altLang="ja-JP" sz="1000" dirty="0">
                <a:solidFill>
                  <a:srgbClr val="3B2322"/>
                </a:solidFill>
                <a:effectLst/>
                <a:latin typeface="Monaco" pitchFamily="2" charset="0"/>
              </a:rPr>
              <a:t>    }   </a:t>
            </a:r>
          </a:p>
          <a:p>
            <a:pPr>
              <a:buNone/>
            </a:pPr>
            <a:r>
              <a:rPr lang="en-GB" altLang="ja-JP" sz="1000" dirty="0">
                <a:solidFill>
                  <a:srgbClr val="3B2322"/>
                </a:solidFill>
                <a:effectLst/>
                <a:latin typeface="Monaco" pitchFamily="2" charset="0"/>
              </a:rPr>
              <a:t>    </a:t>
            </a:r>
            <a:r>
              <a:rPr lang="en-GB" altLang="ja-JP" sz="1000" dirty="0" err="1">
                <a:solidFill>
                  <a:srgbClr val="3B2322"/>
                </a:solidFill>
                <a:effectLst/>
                <a:latin typeface="Monaco" pitchFamily="2" charset="0"/>
              </a:rPr>
              <a:t>Kokkos</a:t>
            </a:r>
            <a:r>
              <a:rPr lang="en-GB" altLang="ja-JP" sz="1000" dirty="0">
                <a:solidFill>
                  <a:srgbClr val="3B2322"/>
                </a:solidFill>
                <a:effectLst/>
                <a:latin typeface="Monaco" pitchFamily="2" charset="0"/>
              </a:rPr>
              <a:t>::finalize();</a:t>
            </a:r>
          </a:p>
          <a:p>
            <a:pPr>
              <a:buNone/>
            </a:pPr>
            <a:r>
              <a:rPr lang="en-GB" altLang="ja-JP" sz="1000" dirty="0">
                <a:solidFill>
                  <a:srgbClr val="3B2322"/>
                </a:solidFill>
                <a:effectLst/>
                <a:latin typeface="Monaco" pitchFamily="2" charset="0"/>
              </a:rPr>
              <a:t>    </a:t>
            </a:r>
            <a:r>
              <a:rPr lang="en-GB" altLang="ja-JP" sz="1000" dirty="0">
                <a:solidFill>
                  <a:srgbClr val="A6520C"/>
                </a:solidFill>
                <a:effectLst/>
                <a:latin typeface="Monaco" pitchFamily="2" charset="0"/>
              </a:rPr>
              <a:t>return</a:t>
            </a:r>
            <a:r>
              <a:rPr lang="en-GB" altLang="ja-JP" sz="1000" dirty="0">
                <a:solidFill>
                  <a:srgbClr val="3B2322"/>
                </a:solidFill>
                <a:effectLst/>
                <a:latin typeface="Monaco" pitchFamily="2" charset="0"/>
              </a:rPr>
              <a:t> </a:t>
            </a:r>
            <a:r>
              <a:rPr lang="en-GB" altLang="ja-JP" sz="1000" dirty="0">
                <a:solidFill>
                  <a:srgbClr val="9F1410"/>
                </a:solidFill>
                <a:effectLst/>
                <a:latin typeface="Monaco" pitchFamily="2" charset="0"/>
              </a:rPr>
              <a:t>0</a:t>
            </a:r>
            <a:r>
              <a:rPr lang="en-GB" altLang="ja-JP" sz="1000" dirty="0">
                <a:solidFill>
                  <a:srgbClr val="3B2322"/>
                </a:solidFill>
                <a:effectLst/>
                <a:latin typeface="Monaco" pitchFamily="2" charset="0"/>
              </a:rPr>
              <a:t>;	</a:t>
            </a:r>
          </a:p>
          <a:p>
            <a:r>
              <a:rPr lang="en-GB" altLang="ja-JP" sz="1000" dirty="0">
                <a:solidFill>
                  <a:srgbClr val="3B2322"/>
                </a:solidFill>
                <a:effectLst/>
                <a:latin typeface="Monaco" pitchFamily="2" charset="0"/>
              </a:rPr>
              <a:t>}</a:t>
            </a:r>
          </a:p>
        </p:txBody>
      </p:sp>
      <p:graphicFrame>
        <p:nvGraphicFramePr>
          <p:cNvPr id="6" name="表 5">
            <a:extLst>
              <a:ext uri="{FF2B5EF4-FFF2-40B4-BE49-F238E27FC236}">
                <a16:creationId xmlns:a16="http://schemas.microsoft.com/office/drawing/2014/main" id="{4636CF03-25EC-72BB-F83A-3EB907C35666}"/>
              </a:ext>
            </a:extLst>
          </p:cNvPr>
          <p:cNvGraphicFramePr>
            <a:graphicFrameLocks noGrp="1"/>
          </p:cNvGraphicFramePr>
          <p:nvPr/>
        </p:nvGraphicFramePr>
        <p:xfrm>
          <a:off x="7015118" y="1759045"/>
          <a:ext cx="1238250" cy="1066800"/>
        </p:xfrm>
        <a:graphic>
          <a:graphicData uri="http://schemas.openxmlformats.org/drawingml/2006/table">
            <a:tbl>
              <a:tblPr/>
              <a:tblGrid>
                <a:gridCol w="412750">
                  <a:extLst>
                    <a:ext uri="{9D8B030D-6E8A-4147-A177-3AD203B41FA5}">
                      <a16:colId xmlns:a16="http://schemas.microsoft.com/office/drawing/2014/main" val="71970246"/>
                    </a:ext>
                  </a:extLst>
                </a:gridCol>
                <a:gridCol w="412750">
                  <a:extLst>
                    <a:ext uri="{9D8B030D-6E8A-4147-A177-3AD203B41FA5}">
                      <a16:colId xmlns:a16="http://schemas.microsoft.com/office/drawing/2014/main" val="1475111837"/>
                    </a:ext>
                  </a:extLst>
                </a:gridCol>
                <a:gridCol w="412750">
                  <a:extLst>
                    <a:ext uri="{9D8B030D-6E8A-4147-A177-3AD203B41FA5}">
                      <a16:colId xmlns:a16="http://schemas.microsoft.com/office/drawing/2014/main" val="2278395941"/>
                    </a:ext>
                  </a:extLst>
                </a:gridCol>
              </a:tblGrid>
              <a:tr h="0">
                <a:tc>
                  <a:txBody>
                    <a:bodyPr/>
                    <a:lstStyle/>
                    <a:p>
                      <a:pPr algn="ctr">
                        <a:buNone/>
                      </a:pPr>
                      <a:r>
                        <a:rPr lang="en-US" altLang="ja-JP" sz="1400">
                          <a:effectLst/>
                          <a:latin typeface="Helvetica" pitchFamily="2" charset="0"/>
                        </a:rPr>
                        <a:t>11</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ja-JP" sz="1400" dirty="0">
                          <a:effectLst/>
                          <a:latin typeface="Helvetica" pitchFamily="2" charset="0"/>
                        </a:rPr>
                        <a:t>12</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ja-JP" sz="1400">
                          <a:effectLst/>
                          <a:latin typeface="Helvetica" pitchFamily="2" charset="0"/>
                        </a:rPr>
                        <a:t>13</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0727938"/>
                  </a:ext>
                </a:extLst>
              </a:tr>
              <a:tr h="0">
                <a:tc>
                  <a:txBody>
                    <a:bodyPr/>
                    <a:lstStyle/>
                    <a:p>
                      <a:pPr algn="ctr">
                        <a:buNone/>
                      </a:pPr>
                      <a:r>
                        <a:rPr lang="en-US" altLang="ja-JP" sz="1400">
                          <a:effectLst/>
                          <a:latin typeface="Helvetica" pitchFamily="2" charset="0"/>
                        </a:rPr>
                        <a:t>21</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ja-JP" sz="1400" dirty="0">
                          <a:effectLst/>
                          <a:latin typeface="Helvetica" pitchFamily="2" charset="0"/>
                        </a:rPr>
                        <a:t>22</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ja-JP" sz="1400">
                          <a:effectLst/>
                          <a:latin typeface="Helvetica" pitchFamily="2" charset="0"/>
                        </a:rPr>
                        <a:t>23</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8859394"/>
                  </a:ext>
                </a:extLst>
              </a:tr>
              <a:tr h="0">
                <a:tc>
                  <a:txBody>
                    <a:bodyPr/>
                    <a:lstStyle/>
                    <a:p>
                      <a:pPr algn="ctr">
                        <a:buNone/>
                      </a:pPr>
                      <a:r>
                        <a:rPr lang="en-US" altLang="ja-JP" sz="1400">
                          <a:effectLst/>
                          <a:latin typeface="Helvetica" pitchFamily="2" charset="0"/>
                        </a:rPr>
                        <a:t>31</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ja-JP" sz="1400">
                          <a:effectLst/>
                          <a:latin typeface="Helvetica" pitchFamily="2" charset="0"/>
                        </a:rPr>
                        <a:t>34</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ja-JP" sz="1400">
                          <a:effectLst/>
                          <a:latin typeface="Helvetica" pitchFamily="2" charset="0"/>
                        </a:rPr>
                        <a:t>33</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0041540"/>
                  </a:ext>
                </a:extLst>
              </a:tr>
              <a:tr h="0">
                <a:tc>
                  <a:txBody>
                    <a:bodyPr/>
                    <a:lstStyle/>
                    <a:p>
                      <a:pPr algn="ctr">
                        <a:buNone/>
                      </a:pPr>
                      <a:r>
                        <a:rPr lang="en-US" altLang="ja-JP" sz="1400">
                          <a:effectLst/>
                          <a:latin typeface="Helvetica" pitchFamily="2" charset="0"/>
                        </a:rPr>
                        <a:t>41</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ja-JP" sz="1400">
                          <a:effectLst/>
                          <a:latin typeface="Helvetica" pitchFamily="2" charset="0"/>
                        </a:rPr>
                        <a:t>42</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ja-JP" sz="1400">
                          <a:effectLst/>
                          <a:latin typeface="Helvetica" pitchFamily="2" charset="0"/>
                        </a:rPr>
                        <a:t>43</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7267636"/>
                  </a:ext>
                </a:extLst>
              </a:tr>
              <a:tr h="0">
                <a:tc>
                  <a:txBody>
                    <a:bodyPr/>
                    <a:lstStyle/>
                    <a:p>
                      <a:pPr algn="ctr">
                        <a:buNone/>
                      </a:pPr>
                      <a:r>
                        <a:rPr lang="en-US" altLang="ja-JP" sz="1400">
                          <a:effectLst/>
                          <a:latin typeface="Helvetica" pitchFamily="2" charset="0"/>
                        </a:rPr>
                        <a:t>51</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ja-JP" sz="1400">
                          <a:effectLst/>
                          <a:latin typeface="Helvetica" pitchFamily="2" charset="0"/>
                        </a:rPr>
                        <a:t>52</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ja-JP" sz="1400" dirty="0">
                          <a:effectLst/>
                          <a:latin typeface="Helvetica" pitchFamily="2" charset="0"/>
                        </a:rPr>
                        <a:t>53</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671913"/>
                  </a:ext>
                </a:extLst>
              </a:tr>
            </a:tbl>
          </a:graphicData>
        </a:graphic>
      </p:graphicFrame>
      <p:sp>
        <p:nvSpPr>
          <p:cNvPr id="7" name="テキスト ボックス 6">
            <a:extLst>
              <a:ext uri="{FF2B5EF4-FFF2-40B4-BE49-F238E27FC236}">
                <a16:creationId xmlns:a16="http://schemas.microsoft.com/office/drawing/2014/main" id="{C16A3023-E0A2-B861-AF9E-2197F6C6020B}"/>
              </a:ext>
            </a:extLst>
          </p:cNvPr>
          <p:cNvSpPr txBox="1"/>
          <p:nvPr/>
        </p:nvSpPr>
        <p:spPr>
          <a:xfrm>
            <a:off x="6652470" y="2894202"/>
            <a:ext cx="1963547" cy="738664"/>
          </a:xfrm>
          <a:prstGeom prst="rect">
            <a:avLst/>
          </a:prstGeom>
          <a:noFill/>
        </p:spPr>
        <p:txBody>
          <a:bodyPr wrap="square" rtlCol="0">
            <a:spAutoFit/>
          </a:bodyPr>
          <a:lstStyle/>
          <a:p>
            <a:r>
              <a:rPr lang="en-US" sz="1400" dirty="0"/>
              <a:t>5×3行列の添字をN字順(left)</a:t>
            </a:r>
            <a:r>
              <a:rPr lang="en-US" sz="1400" dirty="0" err="1"/>
              <a:t>かZ字順</a:t>
            </a:r>
            <a:r>
              <a:rPr lang="en-US" sz="1400" dirty="0"/>
              <a:t>(right)</a:t>
            </a:r>
            <a:r>
              <a:rPr lang="en-US" sz="1400" dirty="0" err="1"/>
              <a:t>でなぞった結果になる</a:t>
            </a:r>
            <a:endParaRPr lang="en-US" sz="1400" dirty="0"/>
          </a:p>
        </p:txBody>
      </p:sp>
    </p:spTree>
    <p:extLst>
      <p:ext uri="{BB962C8B-B14F-4D97-AF65-F5344CB8AC3E}">
        <p14:creationId xmlns:p14="http://schemas.microsoft.com/office/powerpoint/2010/main" val="1536721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55964-94E3-22DE-F0EB-8E2CCF64C3F4}"/>
              </a:ext>
            </a:extLst>
          </p:cNvPr>
          <p:cNvSpPr>
            <a:spLocks noGrp="1"/>
          </p:cNvSpPr>
          <p:nvPr>
            <p:ph type="title"/>
          </p:nvPr>
        </p:nvSpPr>
        <p:spPr/>
        <p:txBody>
          <a:bodyPr/>
          <a:lstStyle/>
          <a:p>
            <a:r>
              <a:rPr lang="en-US" dirty="0" err="1">
                <a:latin typeface="Monaco" pitchFamily="2" charset="0"/>
              </a:rPr>
              <a:t>deepcopy</a:t>
            </a:r>
            <a:endParaRPr lang="en-US" dirty="0">
              <a:latin typeface="Monaco" pitchFamily="2" charset="0"/>
            </a:endParaRPr>
          </a:p>
        </p:txBody>
      </p:sp>
      <p:sp>
        <p:nvSpPr>
          <p:cNvPr id="3" name="コンテンツ プレースホルダー 2">
            <a:extLst>
              <a:ext uri="{FF2B5EF4-FFF2-40B4-BE49-F238E27FC236}">
                <a16:creationId xmlns:a16="http://schemas.microsoft.com/office/drawing/2014/main" id="{CC93D9F0-C769-07F0-F828-B87B559B748C}"/>
              </a:ext>
            </a:extLst>
          </p:cNvPr>
          <p:cNvSpPr>
            <a:spLocks noGrp="1"/>
          </p:cNvSpPr>
          <p:nvPr>
            <p:ph idx="1"/>
          </p:nvPr>
        </p:nvSpPr>
        <p:spPr/>
        <p:txBody>
          <a:bodyPr/>
          <a:lstStyle/>
          <a:p>
            <a:r>
              <a:rPr lang="en-US" dirty="0" err="1"/>
              <a:t>本当にメモリコピーが発生する箇所は</a:t>
            </a:r>
            <a:br>
              <a:rPr lang="en-US" dirty="0"/>
            </a:br>
            <a:r>
              <a:rPr lang="en-US" dirty="0" err="1">
                <a:latin typeface="Monaco" pitchFamily="2" charset="0"/>
              </a:rPr>
              <a:t>deepcopy</a:t>
            </a:r>
            <a:r>
              <a:rPr lang="en-US" dirty="0">
                <a:latin typeface="Monaco" pitchFamily="2" charset="0"/>
              </a:rPr>
              <a:t>(</a:t>
            </a:r>
            <a:r>
              <a:rPr lang="en-US" dirty="0" err="1">
                <a:latin typeface="Monaco" pitchFamily="2" charset="0"/>
              </a:rPr>
              <a:t>dst</a:t>
            </a:r>
            <a:r>
              <a:rPr lang="en-US" dirty="0">
                <a:latin typeface="Monaco" pitchFamily="2" charset="0"/>
              </a:rPr>
              <a:t>, </a:t>
            </a:r>
            <a:r>
              <a:rPr lang="en-US" dirty="0" err="1">
                <a:latin typeface="Monaco" pitchFamily="2" charset="0"/>
              </a:rPr>
              <a:t>src</a:t>
            </a:r>
            <a:r>
              <a:rPr lang="en-US" dirty="0">
                <a:latin typeface="Monaco" pitchFamily="2" charset="0"/>
              </a:rPr>
              <a:t>)</a:t>
            </a:r>
            <a:br>
              <a:rPr lang="en-US" dirty="0">
                <a:latin typeface="Monaco" pitchFamily="2" charset="0"/>
              </a:rPr>
            </a:br>
            <a:r>
              <a:rPr lang="en-US" dirty="0" err="1"/>
              <a:t>を呼ぶ</a:t>
            </a:r>
            <a:endParaRPr lang="en-US" dirty="0"/>
          </a:p>
          <a:p>
            <a:r>
              <a:rPr lang="en-US" dirty="0" err="1"/>
              <a:t>つまり普段の代入もしくは</a:t>
            </a:r>
            <a:r>
              <a:rPr lang="en-US" dirty="0">
                <a:latin typeface="Monaco" pitchFamily="2" charset="0"/>
              </a:rPr>
              <a:t>[=]</a:t>
            </a:r>
            <a:r>
              <a:rPr lang="en-US"/>
              <a:t>でのキャプチャは</a:t>
            </a:r>
            <a:r>
              <a:rPr lang="en-US" dirty="0" err="1"/>
              <a:t>shallow</a:t>
            </a:r>
            <a:r>
              <a:rPr lang="en-US" dirty="0"/>
              <a:t> </a:t>
            </a:r>
            <a:r>
              <a:rPr lang="en-US" dirty="0" err="1"/>
              <a:t>copyである（ポインタ感覚</a:t>
            </a:r>
            <a:r>
              <a:rPr lang="en-US" dirty="0"/>
              <a:t>）</a:t>
            </a:r>
          </a:p>
          <a:p>
            <a:r>
              <a:rPr lang="en-US" dirty="0" err="1"/>
              <a:t>Viewは原則値渡しでよい</a:t>
            </a:r>
            <a:endParaRPr lang="en-US" dirty="0"/>
          </a:p>
          <a:p>
            <a:r>
              <a:rPr lang="en-US" dirty="0" err="1"/>
              <a:t>同じ実行空間：レイアウト</a:t>
            </a:r>
            <a:r>
              <a:rPr lang="en-US" altLang="ja-JP" dirty="0" err="1"/>
              <a:t>left</a:t>
            </a:r>
            <a:r>
              <a:rPr lang="en-US" altLang="ja-JP" dirty="0"/>
              <a:t>/right</a:t>
            </a:r>
            <a:r>
              <a:rPr lang="ja-JP" altLang="en-US"/>
              <a:t>間でも次元が同じならできる</a:t>
            </a:r>
            <a:endParaRPr lang="en-US" altLang="ja-JP" dirty="0"/>
          </a:p>
          <a:p>
            <a:r>
              <a:rPr lang="ja-JP" altLang="en-US"/>
              <a:t>別の実行空間：レイアウトが同じでないとエラー</a:t>
            </a:r>
            <a:endParaRPr lang="en-US" dirty="0"/>
          </a:p>
        </p:txBody>
      </p:sp>
    </p:spTree>
    <p:extLst>
      <p:ext uri="{BB962C8B-B14F-4D97-AF65-F5344CB8AC3E}">
        <p14:creationId xmlns:p14="http://schemas.microsoft.com/office/powerpoint/2010/main" val="2777032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D53DE6-B114-F1A3-2E01-B85FF3641BBD}"/>
              </a:ext>
            </a:extLst>
          </p:cNvPr>
          <p:cNvSpPr>
            <a:spLocks noGrp="1"/>
          </p:cNvSpPr>
          <p:nvPr>
            <p:ph type="title"/>
          </p:nvPr>
        </p:nvSpPr>
        <p:spPr/>
        <p:txBody>
          <a:bodyPr/>
          <a:lstStyle/>
          <a:p>
            <a:r>
              <a:rPr lang="en-US" dirty="0" err="1"/>
              <a:t>生成AIを使ってみる（GPT</a:t>
            </a:r>
            <a:r>
              <a:rPr lang="en-US" dirty="0"/>
              <a:t> 4o）</a:t>
            </a:r>
          </a:p>
        </p:txBody>
      </p:sp>
      <p:sp>
        <p:nvSpPr>
          <p:cNvPr id="3" name="コンテンツ プレースホルダー 2">
            <a:extLst>
              <a:ext uri="{FF2B5EF4-FFF2-40B4-BE49-F238E27FC236}">
                <a16:creationId xmlns:a16="http://schemas.microsoft.com/office/drawing/2014/main" id="{AE0BB155-89C1-60B8-6C6E-284B1C496650}"/>
              </a:ext>
            </a:extLst>
          </p:cNvPr>
          <p:cNvSpPr>
            <a:spLocks noGrp="1"/>
          </p:cNvSpPr>
          <p:nvPr>
            <p:ph idx="1"/>
          </p:nvPr>
        </p:nvSpPr>
        <p:spPr>
          <a:xfrm>
            <a:off x="5593100" y="1825625"/>
            <a:ext cx="2922250" cy="4351338"/>
          </a:xfrm>
        </p:spPr>
        <p:txBody>
          <a:bodyPr/>
          <a:lstStyle/>
          <a:p>
            <a:r>
              <a:rPr lang="en-US" dirty="0" err="1"/>
              <a:t>一発でデモコードを出してくれた</a:t>
            </a:r>
            <a:endParaRPr lang="en-US" dirty="0"/>
          </a:p>
          <a:p>
            <a:r>
              <a:rPr lang="en-US" dirty="0" err="1"/>
              <a:t>というかKokkos知っているのね</a:t>
            </a:r>
            <a:endParaRPr lang="en-US" dirty="0"/>
          </a:p>
          <a:p>
            <a:r>
              <a:rPr lang="en-US" dirty="0" err="1"/>
              <a:t>目で追う限り正しいコードになってる</a:t>
            </a:r>
            <a:endParaRPr lang="en-US" dirty="0"/>
          </a:p>
          <a:p>
            <a:r>
              <a:rPr lang="en-US" dirty="0" err="1"/>
              <a:t>私の作ったサンプルとそっくり</a:t>
            </a:r>
            <a:endParaRPr lang="en-US" dirty="0"/>
          </a:p>
        </p:txBody>
      </p:sp>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A7887F3-E7DB-8627-2F74-8E906EC1C983}"/>
              </a:ext>
            </a:extLst>
          </p:cNvPr>
          <p:cNvPicPr>
            <a:picLocks noChangeAspect="1"/>
          </p:cNvPicPr>
          <p:nvPr/>
        </p:nvPicPr>
        <p:blipFill>
          <a:blip r:embed="rId2"/>
          <a:stretch>
            <a:fillRect/>
          </a:stretch>
        </p:blipFill>
        <p:spPr>
          <a:xfrm>
            <a:off x="523237" y="1278349"/>
            <a:ext cx="5069863" cy="5445889"/>
          </a:xfrm>
          <a:prstGeom prst="rect">
            <a:avLst/>
          </a:prstGeom>
        </p:spPr>
      </p:pic>
    </p:spTree>
    <p:extLst>
      <p:ext uri="{BB962C8B-B14F-4D97-AF65-F5344CB8AC3E}">
        <p14:creationId xmlns:p14="http://schemas.microsoft.com/office/powerpoint/2010/main" val="2748125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0338F4-7DD9-D3FD-CFFE-9C6BEE75C2FD}"/>
              </a:ext>
            </a:extLst>
          </p:cNvPr>
          <p:cNvSpPr>
            <a:spLocks noGrp="1"/>
          </p:cNvSpPr>
          <p:nvPr>
            <p:ph type="title"/>
          </p:nvPr>
        </p:nvSpPr>
        <p:spPr/>
        <p:txBody>
          <a:bodyPr/>
          <a:lstStyle/>
          <a:p>
            <a:r>
              <a:rPr lang="en-US" dirty="0" err="1"/>
              <a:t>内容</a:t>
            </a:r>
            <a:endParaRPr lang="en-US" dirty="0"/>
          </a:p>
        </p:txBody>
      </p:sp>
      <p:sp>
        <p:nvSpPr>
          <p:cNvPr id="3" name="コンテンツ プレースホルダー 2">
            <a:extLst>
              <a:ext uri="{FF2B5EF4-FFF2-40B4-BE49-F238E27FC236}">
                <a16:creationId xmlns:a16="http://schemas.microsoft.com/office/drawing/2014/main" id="{0FF54A59-3314-95A8-CF93-216A6810AFC6}"/>
              </a:ext>
            </a:extLst>
          </p:cNvPr>
          <p:cNvSpPr>
            <a:spLocks noGrp="1"/>
          </p:cNvSpPr>
          <p:nvPr>
            <p:ph idx="1"/>
          </p:nvPr>
        </p:nvSpPr>
        <p:spPr/>
        <p:txBody>
          <a:bodyPr/>
          <a:lstStyle/>
          <a:p>
            <a:pPr marL="457200" indent="-457200">
              <a:buFont typeface="+mj-lt"/>
              <a:buAutoNum type="arabicPeriod"/>
            </a:pPr>
            <a:r>
              <a:rPr lang="en-US" dirty="0" err="1"/>
              <a:t>Kokkosイントロ（文法以前</a:t>
            </a:r>
            <a:r>
              <a:rPr lang="en-US" dirty="0"/>
              <a:t>）</a:t>
            </a:r>
          </a:p>
          <a:p>
            <a:pPr marL="457200" indent="-457200">
              <a:buFont typeface="+mj-lt"/>
              <a:buAutoNum type="arabicPeriod"/>
            </a:pPr>
            <a:r>
              <a:rPr lang="en-US" dirty="0" err="1"/>
              <a:t>基本的な構文</a:t>
            </a:r>
            <a:endParaRPr lang="en-US" dirty="0"/>
          </a:p>
          <a:p>
            <a:pPr marL="457200" indent="-457200">
              <a:buFont typeface="+mj-lt"/>
              <a:buAutoNum type="arabicPeriod"/>
            </a:pPr>
            <a:r>
              <a:rPr lang="en-US" dirty="0" err="1">
                <a:solidFill>
                  <a:schemeClr val="accent2"/>
                </a:solidFill>
              </a:rPr>
              <a:t>格子QCDコード移植の経験</a:t>
            </a:r>
            <a:endParaRPr lang="en-US" dirty="0">
              <a:solidFill>
                <a:schemeClr val="accent2"/>
              </a:solidFill>
            </a:endParaRPr>
          </a:p>
        </p:txBody>
      </p:sp>
    </p:spTree>
    <p:extLst>
      <p:ext uri="{BB962C8B-B14F-4D97-AF65-F5344CB8AC3E}">
        <p14:creationId xmlns:p14="http://schemas.microsoft.com/office/powerpoint/2010/main" val="3337794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50AB9D-8330-6C62-04F1-54F4B96A2974}"/>
              </a:ext>
            </a:extLst>
          </p:cNvPr>
          <p:cNvSpPr>
            <a:spLocks noGrp="1"/>
          </p:cNvSpPr>
          <p:nvPr>
            <p:ph type="title"/>
          </p:nvPr>
        </p:nvSpPr>
        <p:spPr/>
        <p:txBody>
          <a:bodyPr/>
          <a:lstStyle/>
          <a:p>
            <a:r>
              <a:rPr lang="en-US" dirty="0" err="1"/>
              <a:t>格子QCDコードBridge</a:t>
            </a:r>
            <a:r>
              <a:rPr lang="en-US" dirty="0"/>
              <a:t>++</a:t>
            </a:r>
          </a:p>
        </p:txBody>
      </p:sp>
      <p:sp>
        <p:nvSpPr>
          <p:cNvPr id="3" name="コンテンツ プレースホルダー 2">
            <a:extLst>
              <a:ext uri="{FF2B5EF4-FFF2-40B4-BE49-F238E27FC236}">
                <a16:creationId xmlns:a16="http://schemas.microsoft.com/office/drawing/2014/main" id="{5E51C1C0-DFD0-5C9B-BE4D-7DBD6255DA9E}"/>
              </a:ext>
            </a:extLst>
          </p:cNvPr>
          <p:cNvSpPr>
            <a:spLocks noGrp="1"/>
          </p:cNvSpPr>
          <p:nvPr>
            <p:ph idx="1"/>
          </p:nvPr>
        </p:nvSpPr>
        <p:spPr>
          <a:xfrm>
            <a:off x="628650" y="2315361"/>
            <a:ext cx="5188620" cy="3861602"/>
          </a:xfrm>
        </p:spPr>
        <p:txBody>
          <a:bodyPr>
            <a:normAutofit fontScale="92500" lnSpcReduction="10000"/>
          </a:bodyPr>
          <a:lstStyle/>
          <a:p>
            <a:r>
              <a:rPr lang="en-US" dirty="0" err="1"/>
              <a:t>日本のコミュニティによる格子QCDコード</a:t>
            </a:r>
            <a:endParaRPr lang="en-US" dirty="0"/>
          </a:p>
          <a:p>
            <a:pPr lvl="1"/>
            <a:r>
              <a:rPr lang="en-US" dirty="0"/>
              <a:t>2009年開発開始、2012年バージョン1.0、2024年バージョン2.0</a:t>
            </a:r>
          </a:p>
          <a:p>
            <a:pPr lvl="1"/>
            <a:r>
              <a:rPr lang="en-US" dirty="0"/>
              <a:t>（</a:t>
            </a:r>
            <a:r>
              <a:rPr lang="en-US" dirty="0" err="1"/>
              <a:t>似鳥は素粒子物理学も格子QCDも専門外なのでお手柔らかに</a:t>
            </a:r>
            <a:r>
              <a:rPr lang="en-US" dirty="0"/>
              <a:t>）</a:t>
            </a:r>
          </a:p>
          <a:p>
            <a:r>
              <a:rPr lang="en-US" dirty="0" err="1"/>
              <a:t>ドメインウォール・フェルミオンという手法のミニベンチ</a:t>
            </a:r>
            <a:endParaRPr lang="en-US" dirty="0"/>
          </a:p>
          <a:p>
            <a:pPr lvl="1"/>
            <a:r>
              <a:rPr lang="en-US" dirty="0" err="1"/>
              <a:t>行列ベクトル積の</a:t>
            </a:r>
            <a:r>
              <a:rPr lang="ja-JP" altLang="en-US"/>
              <a:t>部分を切り出し</a:t>
            </a:r>
            <a:endParaRPr lang="en-US" altLang="ja-JP" dirty="0"/>
          </a:p>
          <a:p>
            <a:pPr lvl="1"/>
            <a:r>
              <a:rPr lang="en-US" altLang="ja-JP" dirty="0"/>
              <a:t>4</a:t>
            </a:r>
            <a:r>
              <a:rPr lang="ja-JP" altLang="en-US"/>
              <a:t>次元のリンク変数に</a:t>
            </a:r>
            <a:r>
              <a:rPr lang="en-US" altLang="ja-JP" dirty="0"/>
              <a:t>3x3</a:t>
            </a:r>
            <a:r>
              <a:rPr lang="ja-JP" altLang="en-US"/>
              <a:t>の特殊ユニタリ行列</a:t>
            </a:r>
            <a:endParaRPr lang="en-US" altLang="ja-JP" dirty="0"/>
          </a:p>
          <a:p>
            <a:pPr lvl="1"/>
            <a:r>
              <a:rPr lang="ja-JP" altLang="en-US"/>
              <a:t>格子点上にクォークのスピノール（フェルミオン）</a:t>
            </a:r>
            <a:endParaRPr lang="en-US" altLang="ja-JP" dirty="0"/>
          </a:p>
          <a:p>
            <a:pPr lvl="1"/>
            <a:r>
              <a:rPr lang="ja-JP" altLang="en-US"/>
              <a:t>ただしフェルミオンには</a:t>
            </a:r>
            <a:r>
              <a:rPr lang="en-US" altLang="ja-JP" dirty="0"/>
              <a:t>5</a:t>
            </a:r>
            <a:r>
              <a:rPr lang="ja-JP" altLang="en-US"/>
              <a:t>次元目の方向に</a:t>
            </a:r>
            <a:r>
              <a:rPr lang="en-US" altLang="ja-JP" dirty="0"/>
              <a:t>Ns(〜10)</a:t>
            </a:r>
            <a:r>
              <a:rPr lang="ja-JP" altLang="en-US"/>
              <a:t>個並んでいる</a:t>
            </a:r>
            <a:endParaRPr lang="en-US" altLang="ja-JP" dirty="0"/>
          </a:p>
          <a:p>
            <a:pPr lvl="1"/>
            <a:r>
              <a:rPr lang="en-US" dirty="0" err="1"/>
              <a:t>高コストだがカイラル対称性をよく保つ</a:t>
            </a:r>
            <a:endParaRPr lang="en-US" dirty="0"/>
          </a:p>
        </p:txBody>
      </p:sp>
      <p:pic>
        <p:nvPicPr>
          <p:cNvPr id="4" name="図 3" descr="ダイアグラム, 概略図, 箱ひげ図&#10;&#10;自動的に生成された説明">
            <a:extLst>
              <a:ext uri="{FF2B5EF4-FFF2-40B4-BE49-F238E27FC236}">
                <a16:creationId xmlns:a16="http://schemas.microsoft.com/office/drawing/2014/main" id="{52435934-FD0A-534C-88E5-FFABFB32A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386" y="3235542"/>
            <a:ext cx="2698080" cy="2470274"/>
          </a:xfrm>
          <a:prstGeom prst="rect">
            <a:avLst/>
          </a:prstGeom>
        </p:spPr>
      </p:pic>
      <p:pic>
        <p:nvPicPr>
          <p:cNvPr id="5" name="Picture 2">
            <a:extLst>
              <a:ext uri="{FF2B5EF4-FFF2-40B4-BE49-F238E27FC236}">
                <a16:creationId xmlns:a16="http://schemas.microsoft.com/office/drawing/2014/main" id="{55F69BB0-24BC-AFEF-92E1-A6EA0B7BE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909" y="1377157"/>
            <a:ext cx="59436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07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0A20F8-59BC-6A06-D76B-9350C38460FE}"/>
              </a:ext>
            </a:extLst>
          </p:cNvPr>
          <p:cNvSpPr>
            <a:spLocks noGrp="1"/>
          </p:cNvSpPr>
          <p:nvPr>
            <p:ph type="title"/>
          </p:nvPr>
        </p:nvSpPr>
        <p:spPr/>
        <p:txBody>
          <a:bodyPr/>
          <a:lstStyle/>
          <a:p>
            <a:r>
              <a:rPr lang="en-US" dirty="0" err="1"/>
              <a:t>苦労した点</a:t>
            </a:r>
            <a:r>
              <a:rPr lang="en-US" sz="2400" dirty="0" err="1"/>
              <a:t>（主にソフトウェア工学</a:t>
            </a:r>
            <a:r>
              <a:rPr lang="en-US" sz="2400" dirty="0"/>
              <a:t>）</a:t>
            </a:r>
            <a:endParaRPr lang="en-US" dirty="0"/>
          </a:p>
        </p:txBody>
      </p:sp>
      <p:sp>
        <p:nvSpPr>
          <p:cNvPr id="3" name="コンテンツ プレースホルダー 2">
            <a:extLst>
              <a:ext uri="{FF2B5EF4-FFF2-40B4-BE49-F238E27FC236}">
                <a16:creationId xmlns:a16="http://schemas.microsoft.com/office/drawing/2014/main" id="{6F07C7B1-46A1-3701-1FFD-8E1B90635B94}"/>
              </a:ext>
            </a:extLst>
          </p:cNvPr>
          <p:cNvSpPr>
            <a:spLocks noGrp="1"/>
          </p:cNvSpPr>
          <p:nvPr>
            <p:ph idx="1"/>
          </p:nvPr>
        </p:nvSpPr>
        <p:spPr>
          <a:xfrm>
            <a:off x="628650" y="3959603"/>
            <a:ext cx="7886700" cy="2217359"/>
          </a:xfrm>
        </p:spPr>
        <p:txBody>
          <a:bodyPr>
            <a:normAutofit fontScale="85000" lnSpcReduction="20000"/>
          </a:bodyPr>
          <a:lstStyle/>
          <a:p>
            <a:r>
              <a:rPr lang="en-US" dirty="0" err="1"/>
              <a:t>プログラム全体をKokkosで書き換えてしまうわけにはいかない</a:t>
            </a:r>
            <a:endParaRPr lang="en-US" dirty="0"/>
          </a:p>
          <a:p>
            <a:pPr lvl="1"/>
            <a:r>
              <a:rPr lang="en-US" dirty="0"/>
              <a:t>Bridge++</a:t>
            </a:r>
            <a:r>
              <a:rPr lang="en-US" dirty="0" err="1"/>
              <a:t>には独自のFieldというデータ構造がありそちらは温存したい</a:t>
            </a:r>
            <a:endParaRPr lang="en-US" dirty="0"/>
          </a:p>
          <a:p>
            <a:pPr lvl="1"/>
            <a:r>
              <a:rPr lang="en-US" dirty="0" err="1"/>
              <a:t>元のコードはMakefileでビルドされている</a:t>
            </a:r>
            <a:endParaRPr lang="en-US" dirty="0"/>
          </a:p>
          <a:p>
            <a:pPr lvl="1"/>
            <a:r>
              <a:rPr lang="en-US" dirty="0" err="1"/>
              <a:t>Kokkosのヘッダ汚染が伝搬すると全体をCMakeでビルドする羽目になる</a:t>
            </a:r>
            <a:endParaRPr lang="en-US" dirty="0"/>
          </a:p>
          <a:p>
            <a:r>
              <a:rPr lang="en-US" dirty="0" err="1"/>
              <a:t>仕方がないので</a:t>
            </a:r>
            <a:r>
              <a:rPr lang="en-US" dirty="0" err="1">
                <a:latin typeface="Monaco" pitchFamily="2" charset="0"/>
              </a:rPr>
              <a:t>pImpl</a:t>
            </a:r>
            <a:r>
              <a:rPr lang="en-US" dirty="0" err="1"/>
              <a:t>というイディオムを採用することに</a:t>
            </a:r>
            <a:endParaRPr lang="en-US" dirty="0"/>
          </a:p>
          <a:p>
            <a:pPr lvl="1"/>
            <a:r>
              <a:rPr lang="en-US" dirty="0" err="1"/>
              <a:t>教科書で見たときにはなんでこんな回りくどいことをするのかと思った</a:t>
            </a:r>
            <a:endParaRPr lang="en-US" dirty="0"/>
          </a:p>
          <a:p>
            <a:r>
              <a:rPr lang="en-US" dirty="0" err="1"/>
              <a:t>Kokkosで書かれた部分は動的ライブラリ形式に</a:t>
            </a:r>
            <a:endParaRPr lang="en-US" dirty="0"/>
          </a:p>
          <a:p>
            <a:pPr lvl="1"/>
            <a:r>
              <a:rPr lang="en-US" dirty="0" err="1"/>
              <a:t>CMakeでKokkosのランタイムとまとめて</a:t>
            </a:r>
            <a:r>
              <a:rPr lang="en-US" dirty="0" err="1">
                <a:latin typeface="Monaco" pitchFamily="2" charset="0"/>
              </a:rPr>
              <a:t>libbridgekokkos.so</a:t>
            </a:r>
            <a:r>
              <a:rPr lang="en-US" dirty="0" err="1"/>
              <a:t>に</a:t>
            </a:r>
            <a:endParaRPr lang="en-US" dirty="0"/>
          </a:p>
          <a:p>
            <a:pPr lvl="1"/>
            <a:r>
              <a:rPr lang="en-US" dirty="0" err="1"/>
              <a:t>副作用としてGPU版とOpenMP版を実行時に選べるようになった</a:t>
            </a:r>
            <a:endParaRPr lang="en-US" dirty="0"/>
          </a:p>
        </p:txBody>
      </p:sp>
      <p:pic>
        <p:nvPicPr>
          <p:cNvPr id="4" name="図 3">
            <a:extLst>
              <a:ext uri="{FF2B5EF4-FFF2-40B4-BE49-F238E27FC236}">
                <a16:creationId xmlns:a16="http://schemas.microsoft.com/office/drawing/2014/main" id="{9CF3C6F8-84E3-B7AD-B243-D9C45B6F2BD4}"/>
              </a:ext>
            </a:extLst>
          </p:cNvPr>
          <p:cNvPicPr>
            <a:picLocks noChangeAspect="1"/>
          </p:cNvPicPr>
          <p:nvPr/>
        </p:nvPicPr>
        <p:blipFill>
          <a:blip r:embed="rId3"/>
          <a:stretch>
            <a:fillRect/>
          </a:stretch>
        </p:blipFill>
        <p:spPr>
          <a:xfrm>
            <a:off x="984849" y="1931511"/>
            <a:ext cx="1778000" cy="1549400"/>
          </a:xfrm>
          <a:prstGeom prst="rect">
            <a:avLst/>
          </a:prstGeom>
        </p:spPr>
      </p:pic>
      <p:pic>
        <p:nvPicPr>
          <p:cNvPr id="5" name="図 4">
            <a:extLst>
              <a:ext uri="{FF2B5EF4-FFF2-40B4-BE49-F238E27FC236}">
                <a16:creationId xmlns:a16="http://schemas.microsoft.com/office/drawing/2014/main" id="{C810BF37-200F-416C-8420-0AC4E2721B50}"/>
              </a:ext>
            </a:extLst>
          </p:cNvPr>
          <p:cNvPicPr>
            <a:picLocks noChangeAspect="1"/>
          </p:cNvPicPr>
          <p:nvPr/>
        </p:nvPicPr>
        <p:blipFill>
          <a:blip r:embed="rId4"/>
          <a:stretch>
            <a:fillRect/>
          </a:stretch>
        </p:blipFill>
        <p:spPr>
          <a:xfrm>
            <a:off x="6381153" y="1841173"/>
            <a:ext cx="1685581" cy="1685581"/>
          </a:xfrm>
          <a:prstGeom prst="rect">
            <a:avLst/>
          </a:prstGeom>
        </p:spPr>
      </p:pic>
      <p:sp>
        <p:nvSpPr>
          <p:cNvPr id="6" name="フリーフォーム 5">
            <a:extLst>
              <a:ext uri="{FF2B5EF4-FFF2-40B4-BE49-F238E27FC236}">
                <a16:creationId xmlns:a16="http://schemas.microsoft.com/office/drawing/2014/main" id="{0796958C-228A-FF93-A910-FEEFAF3015E2}"/>
              </a:ext>
            </a:extLst>
          </p:cNvPr>
          <p:cNvSpPr/>
          <p:nvPr/>
        </p:nvSpPr>
        <p:spPr>
          <a:xfrm>
            <a:off x="2880361" y="1863420"/>
            <a:ext cx="3822853" cy="295568"/>
          </a:xfrm>
          <a:custGeom>
            <a:avLst/>
            <a:gdLst>
              <a:gd name="connsiteX0" fmla="*/ 3822853 w 3822853"/>
              <a:gd name="connsiteY0" fmla="*/ 683114 h 683114"/>
              <a:gd name="connsiteX1" fmla="*/ 1972019 w 3822853"/>
              <a:gd name="connsiteY1" fmla="*/ 68 h 683114"/>
              <a:gd name="connsiteX2" fmla="*/ 0 w 3822853"/>
              <a:gd name="connsiteY2" fmla="*/ 650063 h 683114"/>
            </a:gdLst>
            <a:ahLst/>
            <a:cxnLst>
              <a:cxn ang="0">
                <a:pos x="connsiteX0" y="connsiteY0"/>
              </a:cxn>
              <a:cxn ang="0">
                <a:pos x="connsiteX1" y="connsiteY1"/>
              </a:cxn>
              <a:cxn ang="0">
                <a:pos x="connsiteX2" y="connsiteY2"/>
              </a:cxn>
            </a:cxnLst>
            <a:rect l="l" t="t" r="r" b="b"/>
            <a:pathLst>
              <a:path w="3822853" h="683114">
                <a:moveTo>
                  <a:pt x="3822853" y="683114"/>
                </a:moveTo>
                <a:cubicBezTo>
                  <a:pt x="3216007" y="344345"/>
                  <a:pt x="2609161" y="5576"/>
                  <a:pt x="1972019" y="68"/>
                </a:cubicBezTo>
                <a:cubicBezTo>
                  <a:pt x="1334877" y="-5441"/>
                  <a:pt x="667438" y="322311"/>
                  <a:pt x="0" y="650063"/>
                </a:cubicBezTo>
              </a:path>
            </a:pathLst>
          </a:custGeom>
          <a:noFill/>
          <a:ln w="25400" cap="flat">
            <a:solidFill>
              <a:schemeClr val="accent1"/>
            </a:solidFill>
            <a:prstDash val="solid"/>
            <a:round/>
            <a:tailEnd type="stealth" w="lg"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 name="フリーフォーム 6">
            <a:extLst>
              <a:ext uri="{FF2B5EF4-FFF2-40B4-BE49-F238E27FC236}">
                <a16:creationId xmlns:a16="http://schemas.microsoft.com/office/drawing/2014/main" id="{60ACE3A4-0B40-4ABD-E2A2-FEE1681EC345}"/>
              </a:ext>
            </a:extLst>
          </p:cNvPr>
          <p:cNvSpPr/>
          <p:nvPr/>
        </p:nvSpPr>
        <p:spPr>
          <a:xfrm rot="10800000">
            <a:off x="2836492" y="2960031"/>
            <a:ext cx="3822853" cy="295568"/>
          </a:xfrm>
          <a:custGeom>
            <a:avLst/>
            <a:gdLst>
              <a:gd name="connsiteX0" fmla="*/ 3822853 w 3822853"/>
              <a:gd name="connsiteY0" fmla="*/ 683114 h 683114"/>
              <a:gd name="connsiteX1" fmla="*/ 1972019 w 3822853"/>
              <a:gd name="connsiteY1" fmla="*/ 68 h 683114"/>
              <a:gd name="connsiteX2" fmla="*/ 0 w 3822853"/>
              <a:gd name="connsiteY2" fmla="*/ 650063 h 683114"/>
            </a:gdLst>
            <a:ahLst/>
            <a:cxnLst>
              <a:cxn ang="0">
                <a:pos x="connsiteX0" y="connsiteY0"/>
              </a:cxn>
              <a:cxn ang="0">
                <a:pos x="connsiteX1" y="connsiteY1"/>
              </a:cxn>
              <a:cxn ang="0">
                <a:pos x="connsiteX2" y="connsiteY2"/>
              </a:cxn>
            </a:cxnLst>
            <a:rect l="l" t="t" r="r" b="b"/>
            <a:pathLst>
              <a:path w="3822853" h="683114">
                <a:moveTo>
                  <a:pt x="3822853" y="683114"/>
                </a:moveTo>
                <a:cubicBezTo>
                  <a:pt x="3216007" y="344345"/>
                  <a:pt x="2609161" y="5576"/>
                  <a:pt x="1972019" y="68"/>
                </a:cubicBezTo>
                <a:cubicBezTo>
                  <a:pt x="1334877" y="-5441"/>
                  <a:pt x="667438" y="322311"/>
                  <a:pt x="0" y="650063"/>
                </a:cubicBezTo>
              </a:path>
            </a:pathLst>
          </a:custGeom>
          <a:ln>
            <a:tailEnd type="stealth" w="lg" len="lg"/>
          </a:ln>
        </p:spPr>
        <p:style>
          <a:lnRef idx="1">
            <a:schemeClr val="accent2"/>
          </a:lnRef>
          <a:fillRef idx="0">
            <a:schemeClr val="accent2"/>
          </a:fillRef>
          <a:effectRef idx="0">
            <a:schemeClr val="accent2"/>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 name="テキスト ボックス 7">
            <a:extLst>
              <a:ext uri="{FF2B5EF4-FFF2-40B4-BE49-F238E27FC236}">
                <a16:creationId xmlns:a16="http://schemas.microsoft.com/office/drawing/2014/main" id="{66F06BC2-628D-0BFA-CDA9-765CB7189C31}"/>
              </a:ext>
            </a:extLst>
          </p:cNvPr>
          <p:cNvSpPr txBox="1"/>
          <p:nvPr/>
        </p:nvSpPr>
        <p:spPr>
          <a:xfrm>
            <a:off x="3846371" y="2025837"/>
            <a:ext cx="281297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onaco" pitchFamily="2" charset="0"/>
                <a:sym typeface="游ゴシック"/>
              </a:rPr>
              <a:t>KField.hpp</a:t>
            </a:r>
            <a:endParaRPr kumimoji="0" lang="en-US" sz="1800" b="0" i="0" u="none" strike="noStrike" cap="none" spc="0" normalizeH="0" baseline="0" dirty="0">
              <a:ln>
                <a:noFill/>
              </a:ln>
              <a:solidFill>
                <a:srgbClr val="000000"/>
              </a:solidFill>
              <a:effectLst/>
              <a:uFillTx/>
              <a:latin typeface="Monaco" pitchFamily="2" charset="0"/>
              <a:sym typeface="游ゴシック"/>
            </a:endParaRPr>
          </a:p>
          <a:p>
            <a:pPr marL="0" marR="0" indent="0" algn="l" defTabSz="457200" rtl="0" fontAlgn="auto" latinLnBrk="0" hangingPunct="0">
              <a:lnSpc>
                <a:spcPct val="100000"/>
              </a:lnSpc>
              <a:spcBef>
                <a:spcPts val="0"/>
              </a:spcBef>
              <a:spcAft>
                <a:spcPts val="0"/>
              </a:spcAft>
              <a:buClrTx/>
              <a:buSzTx/>
              <a:buFontTx/>
              <a:buNone/>
              <a:tabLst/>
            </a:pPr>
            <a:r>
              <a:rPr lang="en-US" dirty="0" err="1">
                <a:latin typeface="Monaco" pitchFamily="2" charset="0"/>
              </a:rPr>
              <a:t>libbridgekokkos.so</a:t>
            </a:r>
            <a:endParaRPr kumimoji="0" lang="en-US" sz="1800" b="0" i="0" u="none" strike="noStrike" cap="none" spc="0" normalizeH="0" baseline="0" dirty="0">
              <a:ln>
                <a:noFill/>
              </a:ln>
              <a:solidFill>
                <a:srgbClr val="000000"/>
              </a:solidFill>
              <a:effectLst/>
              <a:uFillTx/>
              <a:latin typeface="Monaco" pitchFamily="2" charset="0"/>
              <a:sym typeface="游ゴシック"/>
            </a:endParaRPr>
          </a:p>
        </p:txBody>
      </p:sp>
      <p:sp>
        <p:nvSpPr>
          <p:cNvPr id="9" name="テキスト ボックス 8">
            <a:extLst>
              <a:ext uri="{FF2B5EF4-FFF2-40B4-BE49-F238E27FC236}">
                <a16:creationId xmlns:a16="http://schemas.microsoft.com/office/drawing/2014/main" id="{96FBD8E4-9CB2-229B-CA78-5A35320F8C77}"/>
              </a:ext>
            </a:extLst>
          </p:cNvPr>
          <p:cNvSpPr txBox="1"/>
          <p:nvPr/>
        </p:nvSpPr>
        <p:spPr>
          <a:xfrm>
            <a:off x="2876689" y="3342090"/>
            <a:ext cx="343726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游ゴシック"/>
              </a:rPr>
              <a:t>API calls (copy and reordering)</a:t>
            </a:r>
          </a:p>
        </p:txBody>
      </p:sp>
      <p:sp>
        <p:nvSpPr>
          <p:cNvPr id="10" name="テキスト ボックス 9">
            <a:extLst>
              <a:ext uri="{FF2B5EF4-FFF2-40B4-BE49-F238E27FC236}">
                <a16:creationId xmlns:a16="http://schemas.microsoft.com/office/drawing/2014/main" id="{9FD73992-BD49-8A02-80D4-1EC74B984484}"/>
              </a:ext>
            </a:extLst>
          </p:cNvPr>
          <p:cNvSpPr txBox="1"/>
          <p:nvPr/>
        </p:nvSpPr>
        <p:spPr>
          <a:xfrm>
            <a:off x="923177" y="1303868"/>
            <a:ext cx="2489202"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游ゴシック"/>
              </a:rPr>
              <a:t>Bridge++</a:t>
            </a:r>
            <a:r>
              <a:rPr kumimoji="0" lang="en-US" dirty="0">
                <a:solidFill>
                  <a:srgbClr val="000000"/>
                </a:solidFill>
                <a:latin typeface="+mj-lt"/>
                <a:ea typeface="+mj-ea"/>
                <a:cs typeface="+mj-cs"/>
                <a:sym typeface="游ゴシック"/>
              </a:rPr>
              <a:t> side</a:t>
            </a:r>
            <a:endParaRPr kumimoji="0" lang="en-US" sz="1800" b="0" i="0" u="none" strike="noStrike" cap="none" spc="0" normalizeH="0" baseline="0" dirty="0">
              <a:ln>
                <a:noFill/>
              </a:ln>
              <a:solidFill>
                <a:srgbClr val="000000"/>
              </a:solidFill>
              <a:effectLst/>
              <a:uFillTx/>
              <a:latin typeface="+mj-lt"/>
              <a:ea typeface="+mj-ea"/>
              <a:cs typeface="+mj-cs"/>
              <a:sym typeface="游ゴシック"/>
            </a:endParaRPr>
          </a:p>
          <a:p>
            <a:pPr marL="0" marR="0" indent="0" algn="l" defTabSz="457200" rtl="0" fontAlgn="auto" latinLnBrk="0" hangingPunct="0">
              <a:lnSpc>
                <a:spcPct val="100000"/>
              </a:lnSpc>
              <a:spcBef>
                <a:spcPts val="0"/>
              </a:spcBef>
              <a:spcAft>
                <a:spcPts val="0"/>
              </a:spcAft>
              <a:buClrTx/>
              <a:buSzTx/>
              <a:buFontTx/>
              <a:buNone/>
              <a:tabLst/>
            </a:pPr>
            <a:r>
              <a:rPr lang="en-US" sz="1400" dirty="0">
                <a:latin typeface="Monaco" pitchFamily="2" charset="0"/>
              </a:rPr>
              <a:t>Field (</a:t>
            </a:r>
            <a:r>
              <a:rPr lang="en-US" sz="1400" dirty="0" err="1">
                <a:latin typeface="Monaco" pitchFamily="2" charset="0"/>
              </a:rPr>
              <a:t>nin</a:t>
            </a:r>
            <a:r>
              <a:rPr lang="en-US" sz="1400" dirty="0">
                <a:latin typeface="Monaco" pitchFamily="2" charset="0"/>
              </a:rPr>
              <a:t>, </a:t>
            </a:r>
            <a:r>
              <a:rPr lang="en-US" sz="1400" dirty="0" err="1">
                <a:latin typeface="Monaco" pitchFamily="2" charset="0"/>
              </a:rPr>
              <a:t>nvol</a:t>
            </a:r>
            <a:r>
              <a:rPr lang="en-US" sz="1400" dirty="0">
                <a:latin typeface="Monaco" pitchFamily="2" charset="0"/>
              </a:rPr>
              <a:t>, </a:t>
            </a:r>
            <a:r>
              <a:rPr lang="en-US" sz="1400" dirty="0" err="1">
                <a:latin typeface="Monaco" pitchFamily="2" charset="0"/>
              </a:rPr>
              <a:t>nex</a:t>
            </a:r>
            <a:r>
              <a:rPr lang="en-US" sz="1400" dirty="0">
                <a:latin typeface="Monaco" pitchFamily="2" charset="0"/>
              </a:rPr>
              <a:t>)</a:t>
            </a:r>
            <a:endParaRPr kumimoji="0" lang="en-US" sz="1400" b="0" i="0" u="none" strike="noStrike" cap="none" spc="0" normalizeH="0" baseline="0" dirty="0">
              <a:ln>
                <a:noFill/>
              </a:ln>
              <a:solidFill>
                <a:srgbClr val="000000"/>
              </a:solidFill>
              <a:effectLst/>
              <a:uFillTx/>
              <a:latin typeface="Monaco" pitchFamily="2" charset="0"/>
              <a:sym typeface="游ゴシック"/>
            </a:endParaRPr>
          </a:p>
        </p:txBody>
      </p:sp>
      <p:sp>
        <p:nvSpPr>
          <p:cNvPr id="11" name="テキスト ボックス 10">
            <a:extLst>
              <a:ext uri="{FF2B5EF4-FFF2-40B4-BE49-F238E27FC236}">
                <a16:creationId xmlns:a16="http://schemas.microsoft.com/office/drawing/2014/main" id="{B0D4166B-9015-2964-D251-2FB2663BF3C4}"/>
              </a:ext>
            </a:extLst>
          </p:cNvPr>
          <p:cNvSpPr txBox="1"/>
          <p:nvPr/>
        </p:nvSpPr>
        <p:spPr>
          <a:xfrm>
            <a:off x="6491027" y="1001650"/>
            <a:ext cx="2603043" cy="861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j-lt"/>
                <a:ea typeface="+mj-ea"/>
                <a:cs typeface="+mj-cs"/>
                <a:sym typeface="游ゴシック"/>
              </a:rPr>
              <a:t>Kokkos</a:t>
            </a:r>
            <a:r>
              <a:rPr kumimoji="0" lang="en-US" sz="1800" b="0" i="0" u="none" strike="noStrike" cap="none" spc="0" normalizeH="0" baseline="0" dirty="0">
                <a:ln>
                  <a:noFill/>
                </a:ln>
                <a:solidFill>
                  <a:srgbClr val="000000"/>
                </a:solidFill>
                <a:effectLst/>
                <a:uFillTx/>
                <a:latin typeface="+mj-lt"/>
                <a:ea typeface="+mj-ea"/>
                <a:cs typeface="+mj-cs"/>
                <a:sym typeface="游ゴシック"/>
              </a:rPr>
              <a:t> side</a:t>
            </a:r>
          </a:p>
          <a:p>
            <a:pPr marL="0" marR="0" indent="0" algn="l" defTabSz="457200" rtl="0" fontAlgn="auto" latinLnBrk="0" hangingPunct="0">
              <a:lnSpc>
                <a:spcPct val="100000"/>
              </a:lnSpc>
              <a:spcBef>
                <a:spcPts val="0"/>
              </a:spcBef>
              <a:spcAft>
                <a:spcPts val="0"/>
              </a:spcAft>
              <a:buClrTx/>
              <a:buSzTx/>
              <a:buFontTx/>
              <a:buNone/>
              <a:tabLst/>
            </a:pPr>
            <a:r>
              <a:rPr lang="en-US" sz="1600" dirty="0">
                <a:latin typeface="Monaco" pitchFamily="2" charset="0"/>
              </a:rPr>
              <a:t>View&lt;</a:t>
            </a:r>
            <a:r>
              <a:rPr lang="en-US" sz="1600" dirty="0" err="1">
                <a:latin typeface="Monaco" pitchFamily="2" charset="0"/>
              </a:rPr>
              <a:t>TwoSpin</a:t>
            </a:r>
            <a:r>
              <a:rPr lang="en-US" sz="1600" dirty="0">
                <a:latin typeface="Monaco" pitchFamily="2" charset="0"/>
              </a:rPr>
              <a:t>****&gt;</a:t>
            </a:r>
            <a:br>
              <a:rPr lang="en-US" sz="1600" dirty="0">
                <a:latin typeface="Monaco" pitchFamily="2" charset="0"/>
              </a:rPr>
            </a:br>
            <a:r>
              <a:rPr lang="en-US" sz="1600" dirty="0">
                <a:latin typeface="Monaco" pitchFamily="2" charset="0"/>
              </a:rPr>
              <a:t>    (</a:t>
            </a:r>
            <a:r>
              <a:rPr lang="en-US" sz="1600" dirty="0" err="1">
                <a:latin typeface="Monaco" pitchFamily="2" charset="0"/>
              </a:rPr>
              <a:t>nvol</a:t>
            </a:r>
            <a:r>
              <a:rPr lang="en-US" sz="1600" dirty="0">
                <a:latin typeface="Monaco" pitchFamily="2" charset="0"/>
              </a:rPr>
              <a:t>, 2, 3, Ns)</a:t>
            </a:r>
            <a:endParaRPr kumimoji="0" lang="en-US" sz="1600" b="0" i="0" u="none" strike="noStrike" cap="none" spc="0" normalizeH="0" baseline="0" dirty="0">
              <a:ln>
                <a:noFill/>
              </a:ln>
              <a:solidFill>
                <a:srgbClr val="000000"/>
              </a:solidFill>
              <a:effectLst/>
              <a:uFillTx/>
              <a:latin typeface="Monaco" pitchFamily="2" charset="0"/>
              <a:sym typeface="游ゴシック"/>
            </a:endParaRPr>
          </a:p>
        </p:txBody>
      </p:sp>
    </p:spTree>
    <p:extLst>
      <p:ext uri="{BB962C8B-B14F-4D97-AF65-F5344CB8AC3E}">
        <p14:creationId xmlns:p14="http://schemas.microsoft.com/office/powerpoint/2010/main" val="188271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34850-6672-640A-ADAB-6AF1DF9D7A24}"/>
              </a:ext>
            </a:extLst>
          </p:cNvPr>
          <p:cNvSpPr>
            <a:spLocks noGrp="1"/>
          </p:cNvSpPr>
          <p:nvPr>
            <p:ph type="title"/>
          </p:nvPr>
        </p:nvSpPr>
        <p:spPr/>
        <p:txBody>
          <a:bodyPr/>
          <a:lstStyle/>
          <a:p>
            <a:r>
              <a:rPr lang="en-US" dirty="0" err="1"/>
              <a:t>カーネル構造</a:t>
            </a:r>
            <a:endParaRPr lang="en-US" dirty="0"/>
          </a:p>
        </p:txBody>
      </p:sp>
      <p:sp>
        <p:nvSpPr>
          <p:cNvPr id="3" name="コンテンツ プレースホルダー 2">
            <a:extLst>
              <a:ext uri="{FF2B5EF4-FFF2-40B4-BE49-F238E27FC236}">
                <a16:creationId xmlns:a16="http://schemas.microsoft.com/office/drawing/2014/main" id="{38FEB766-0D1C-786B-AEA1-D13040F422D6}"/>
              </a:ext>
            </a:extLst>
          </p:cNvPr>
          <p:cNvSpPr>
            <a:spLocks noGrp="1"/>
          </p:cNvSpPr>
          <p:nvPr>
            <p:ph idx="1"/>
          </p:nvPr>
        </p:nvSpPr>
        <p:spPr>
          <a:xfrm>
            <a:off x="4756558" y="1825625"/>
            <a:ext cx="3758792" cy="4351338"/>
          </a:xfrm>
        </p:spPr>
        <p:txBody>
          <a:bodyPr>
            <a:normAutofit lnSpcReduction="10000"/>
          </a:bodyPr>
          <a:lstStyle/>
          <a:p>
            <a:r>
              <a:rPr lang="en-US" dirty="0"/>
              <a:t>Even-odd法で</a:t>
            </a:r>
            <a:r>
              <a:rPr lang="en-US" i="1" dirty="0"/>
              <a:t>D</a:t>
            </a:r>
            <a:r>
              <a:rPr lang="en-US" baseline="30000" dirty="0"/>
              <a:t>†</a:t>
            </a:r>
            <a:r>
              <a:rPr lang="en-US" i="1" dirty="0"/>
              <a:t>D</a:t>
            </a:r>
            <a:r>
              <a:rPr lang="en-US" dirty="0"/>
              <a:t>を計算すると、2種類のカーネルが交互に出てくる</a:t>
            </a:r>
          </a:p>
          <a:p>
            <a:r>
              <a:rPr lang="en-US" dirty="0">
                <a:solidFill>
                  <a:srgbClr val="00B0F0"/>
                </a:solidFill>
              </a:rPr>
              <a:t>Stencil</a:t>
            </a:r>
            <a:r>
              <a:rPr lang="en-US" dirty="0">
                <a:solidFill>
                  <a:schemeClr val="accent2"/>
                </a:solidFill>
              </a:rPr>
              <a:t> </a:t>
            </a:r>
            <a:r>
              <a:rPr lang="en-US" dirty="0">
                <a:solidFill>
                  <a:srgbClr val="00B0F0"/>
                </a:solidFill>
              </a:rPr>
              <a:t>Kernel</a:t>
            </a:r>
          </a:p>
          <a:p>
            <a:pPr lvl="1"/>
            <a:r>
              <a:rPr lang="en-US" dirty="0" err="1"/>
              <a:t>Even↔Odd要素のホッピング</a:t>
            </a:r>
            <a:endParaRPr lang="en-US" dirty="0"/>
          </a:p>
          <a:p>
            <a:pPr lvl="1"/>
            <a:r>
              <a:rPr lang="en-US" dirty="0" err="1"/>
              <a:t>キャッシュがちょっと効く</a:t>
            </a:r>
            <a:endParaRPr lang="en-US" dirty="0"/>
          </a:p>
          <a:p>
            <a:pPr lvl="1"/>
            <a:r>
              <a:rPr lang="en-US" dirty="0" err="1"/>
              <a:t>MPIの袖通信が必要</a:t>
            </a:r>
            <a:endParaRPr lang="en-US" dirty="0"/>
          </a:p>
          <a:p>
            <a:r>
              <a:rPr lang="en-GB" altLang="ja-JP" sz="2400" dirty="0">
                <a:solidFill>
                  <a:schemeClr val="accent2"/>
                </a:solidFill>
                <a:latin typeface="+mn-ea"/>
              </a:rPr>
              <a:t>Stream Kernel</a:t>
            </a:r>
            <a:endParaRPr lang="en-US" dirty="0">
              <a:solidFill>
                <a:schemeClr val="accent2"/>
              </a:solidFill>
            </a:endParaRPr>
          </a:p>
          <a:p>
            <a:pPr lvl="1"/>
            <a:r>
              <a:rPr lang="en-US" dirty="0"/>
              <a:t>5次元方向の三重対角行列とその逆行列</a:t>
            </a:r>
          </a:p>
          <a:p>
            <a:pPr lvl="1"/>
            <a:r>
              <a:rPr lang="en-US" dirty="0"/>
              <a:t>Element-by-element</a:t>
            </a:r>
          </a:p>
          <a:p>
            <a:pPr lvl="1"/>
            <a:r>
              <a:rPr lang="en-US" dirty="0" err="1"/>
              <a:t>再利用性がないので実効バンド幅のベンチマークになる</a:t>
            </a:r>
            <a:endParaRPr lang="en-US" dirty="0"/>
          </a:p>
          <a:p>
            <a:pPr marL="0" indent="0">
              <a:buNone/>
            </a:pPr>
            <a:r>
              <a:rPr lang="en-US" sz="1800" dirty="0"/>
              <a:t>（</a:t>
            </a:r>
            <a:r>
              <a:rPr lang="en-US" sz="1800" dirty="0" err="1"/>
              <a:t>私が勝手に命名したものです</a:t>
            </a:r>
            <a:r>
              <a:rPr lang="en-US" sz="1800" dirty="0"/>
              <a:t>）</a:t>
            </a:r>
          </a:p>
        </p:txBody>
      </p:sp>
      <p:pic>
        <p:nvPicPr>
          <p:cNvPr id="24" name="図 23">
            <a:extLst>
              <a:ext uri="{FF2B5EF4-FFF2-40B4-BE49-F238E27FC236}">
                <a16:creationId xmlns:a16="http://schemas.microsoft.com/office/drawing/2014/main" id="{4D2CC042-5535-EC27-1970-6BDEC4412D27}"/>
              </a:ext>
            </a:extLst>
          </p:cNvPr>
          <p:cNvPicPr>
            <a:picLocks noChangeAspect="1"/>
          </p:cNvPicPr>
          <p:nvPr/>
        </p:nvPicPr>
        <p:blipFill>
          <a:blip r:embed="rId2"/>
          <a:stretch>
            <a:fillRect/>
          </a:stretch>
        </p:blipFill>
        <p:spPr>
          <a:xfrm>
            <a:off x="283195" y="4122615"/>
            <a:ext cx="1822441" cy="2360495"/>
          </a:xfrm>
          <a:prstGeom prst="rect">
            <a:avLst/>
          </a:prstGeom>
        </p:spPr>
      </p:pic>
      <p:pic>
        <p:nvPicPr>
          <p:cNvPr id="25" name="図 24" descr="テキスト が含まれている画像&#10;&#10;自動的に生成された説明">
            <a:extLst>
              <a:ext uri="{FF2B5EF4-FFF2-40B4-BE49-F238E27FC236}">
                <a16:creationId xmlns:a16="http://schemas.microsoft.com/office/drawing/2014/main" id="{CD96FBC0-2D6F-9A26-B2E1-45D7B9D84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55" y="2811826"/>
            <a:ext cx="2374981" cy="719692"/>
          </a:xfrm>
          <a:prstGeom prst="rect">
            <a:avLst/>
          </a:prstGeom>
        </p:spPr>
      </p:pic>
      <p:pic>
        <p:nvPicPr>
          <p:cNvPr id="26" name="図 25" descr="テキスト が含まれている画像&#10;&#10;自動的に生成された説明">
            <a:extLst>
              <a:ext uri="{FF2B5EF4-FFF2-40B4-BE49-F238E27FC236}">
                <a16:creationId xmlns:a16="http://schemas.microsoft.com/office/drawing/2014/main" id="{7FB93429-8E91-28BA-085D-F8A43DB41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316" y="3577888"/>
            <a:ext cx="2963840" cy="423406"/>
          </a:xfrm>
          <a:prstGeom prst="rect">
            <a:avLst/>
          </a:prstGeom>
        </p:spPr>
      </p:pic>
      <p:pic>
        <p:nvPicPr>
          <p:cNvPr id="27" name="図 26">
            <a:extLst>
              <a:ext uri="{FF2B5EF4-FFF2-40B4-BE49-F238E27FC236}">
                <a16:creationId xmlns:a16="http://schemas.microsoft.com/office/drawing/2014/main" id="{EA1277CE-F029-2425-1982-EBBCECE69014}"/>
              </a:ext>
            </a:extLst>
          </p:cNvPr>
          <p:cNvPicPr>
            <a:picLocks noChangeAspect="1"/>
          </p:cNvPicPr>
          <p:nvPr/>
        </p:nvPicPr>
        <p:blipFill>
          <a:blip r:embed="rId5"/>
          <a:stretch>
            <a:fillRect/>
          </a:stretch>
        </p:blipFill>
        <p:spPr>
          <a:xfrm>
            <a:off x="207671" y="1581089"/>
            <a:ext cx="4622301" cy="1325563"/>
          </a:xfrm>
          <a:prstGeom prst="rect">
            <a:avLst/>
          </a:prstGeom>
        </p:spPr>
      </p:pic>
      <p:sp>
        <p:nvSpPr>
          <p:cNvPr id="29" name="テキスト ボックス 28">
            <a:extLst>
              <a:ext uri="{FF2B5EF4-FFF2-40B4-BE49-F238E27FC236}">
                <a16:creationId xmlns:a16="http://schemas.microsoft.com/office/drawing/2014/main" id="{98F24E61-35C2-6430-8FBB-9CFB49358163}"/>
              </a:ext>
            </a:extLst>
          </p:cNvPr>
          <p:cNvSpPr txBox="1"/>
          <p:nvPr/>
        </p:nvSpPr>
        <p:spPr>
          <a:xfrm>
            <a:off x="2353369" y="4001294"/>
            <a:ext cx="2034074" cy="830997"/>
          </a:xfrm>
          <a:prstGeom prst="rect">
            <a:avLst/>
          </a:prstGeom>
          <a:noFill/>
        </p:spPr>
        <p:txBody>
          <a:bodyPr wrap="square" rtlCol="0">
            <a:spAutoFit/>
          </a:bodyPr>
          <a:lstStyle/>
          <a:p>
            <a:r>
              <a:rPr lang="en-US" sz="1600" dirty="0" err="1"/>
              <a:t>成分を偶奇で分割すると結局このDを解けばいいことになる</a:t>
            </a:r>
            <a:endParaRPr lang="en-US" sz="1600" dirty="0"/>
          </a:p>
        </p:txBody>
      </p:sp>
    </p:spTree>
    <p:extLst>
      <p:ext uri="{BB962C8B-B14F-4D97-AF65-F5344CB8AC3E}">
        <p14:creationId xmlns:p14="http://schemas.microsoft.com/office/powerpoint/2010/main" val="1751697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26AF0-0E02-B379-6B03-24EE9320850A}"/>
              </a:ext>
            </a:extLst>
          </p:cNvPr>
          <p:cNvSpPr>
            <a:spLocks noGrp="1"/>
          </p:cNvSpPr>
          <p:nvPr>
            <p:ph type="title"/>
          </p:nvPr>
        </p:nvSpPr>
        <p:spPr/>
        <p:txBody>
          <a:bodyPr/>
          <a:lstStyle/>
          <a:p>
            <a:r>
              <a:rPr lang="en-US" dirty="0" err="1"/>
              <a:t>性能（NVIDIA</a:t>
            </a:r>
            <a:r>
              <a:rPr lang="en-US" dirty="0"/>
              <a:t> GH200 / AMD MI250)</a:t>
            </a:r>
          </a:p>
        </p:txBody>
      </p:sp>
      <p:sp>
        <p:nvSpPr>
          <p:cNvPr id="3" name="コンテンツ プレースホルダー 2">
            <a:extLst>
              <a:ext uri="{FF2B5EF4-FFF2-40B4-BE49-F238E27FC236}">
                <a16:creationId xmlns:a16="http://schemas.microsoft.com/office/drawing/2014/main" id="{64D601D8-42D5-169E-80BA-005924EE470A}"/>
              </a:ext>
            </a:extLst>
          </p:cNvPr>
          <p:cNvSpPr>
            <a:spLocks noGrp="1"/>
          </p:cNvSpPr>
          <p:nvPr>
            <p:ph idx="1"/>
          </p:nvPr>
        </p:nvSpPr>
        <p:spPr>
          <a:xfrm>
            <a:off x="628650" y="5092117"/>
            <a:ext cx="7986844" cy="1765883"/>
          </a:xfrm>
        </p:spPr>
        <p:txBody>
          <a:bodyPr>
            <a:normAutofit fontScale="92500"/>
          </a:bodyPr>
          <a:lstStyle/>
          <a:p>
            <a:r>
              <a:rPr lang="en-US" dirty="0" err="1"/>
              <a:t>AMDの方、Tilingを手動で変えることでStreamカーネルは及第点に</a:t>
            </a:r>
            <a:endParaRPr lang="en-US" dirty="0"/>
          </a:p>
          <a:p>
            <a:r>
              <a:rPr lang="en-US" dirty="0" err="1"/>
              <a:t>Stencilカーネルはレジスタスピルが大量に出ている</a:t>
            </a:r>
            <a:endParaRPr lang="en-US" dirty="0"/>
          </a:p>
          <a:p>
            <a:r>
              <a:rPr lang="en-US" dirty="0" err="1"/>
              <a:t>ずっとNVIDIAで開発していてAMDでもいきなり動いたのは素晴らしいが、Performance</a:t>
            </a:r>
            <a:r>
              <a:rPr lang="en-US" dirty="0"/>
              <a:t> </a:t>
            </a:r>
            <a:r>
              <a:rPr lang="en-US" dirty="0" err="1"/>
              <a:t>portabilityは達成できている</a:t>
            </a:r>
            <a:r>
              <a:rPr lang="en-US" dirty="0"/>
              <a:t>？</a:t>
            </a:r>
          </a:p>
          <a:p>
            <a:pPr lvl="1"/>
            <a:r>
              <a:rPr lang="en-US" dirty="0" err="1"/>
              <a:t>ただしKokkosマターよりはAMDマターかも（ハードウェアとコンパイラ</a:t>
            </a:r>
            <a:r>
              <a:rPr lang="en-US" dirty="0"/>
              <a:t>）</a:t>
            </a:r>
          </a:p>
        </p:txBody>
      </p:sp>
      <p:graphicFrame>
        <p:nvGraphicFramePr>
          <p:cNvPr id="4" name="表 3">
            <a:extLst>
              <a:ext uri="{FF2B5EF4-FFF2-40B4-BE49-F238E27FC236}">
                <a16:creationId xmlns:a16="http://schemas.microsoft.com/office/drawing/2014/main" id="{F2FE93AA-F506-23FB-6DAF-D89692F54D1B}"/>
              </a:ext>
            </a:extLst>
          </p:cNvPr>
          <p:cNvGraphicFramePr>
            <a:graphicFrameLocks noGrp="1"/>
          </p:cNvGraphicFramePr>
          <p:nvPr/>
        </p:nvGraphicFramePr>
        <p:xfrm>
          <a:off x="1105482" y="1417739"/>
          <a:ext cx="6933036" cy="3310909"/>
        </p:xfrm>
        <a:graphic>
          <a:graphicData uri="http://schemas.openxmlformats.org/drawingml/2006/table">
            <a:tbl>
              <a:tblPr>
                <a:tableStyleId>{5940675A-B579-460E-94D1-54222C63F5DA}</a:tableStyleId>
              </a:tblPr>
              <a:tblGrid>
                <a:gridCol w="2696967">
                  <a:extLst>
                    <a:ext uri="{9D8B030D-6E8A-4147-A177-3AD203B41FA5}">
                      <a16:colId xmlns:a16="http://schemas.microsoft.com/office/drawing/2014/main" val="3819697820"/>
                    </a:ext>
                  </a:extLst>
                </a:gridCol>
                <a:gridCol w="1412023">
                  <a:extLst>
                    <a:ext uri="{9D8B030D-6E8A-4147-A177-3AD203B41FA5}">
                      <a16:colId xmlns:a16="http://schemas.microsoft.com/office/drawing/2014/main" val="1718935169"/>
                    </a:ext>
                  </a:extLst>
                </a:gridCol>
                <a:gridCol w="1412023">
                  <a:extLst>
                    <a:ext uri="{9D8B030D-6E8A-4147-A177-3AD203B41FA5}">
                      <a16:colId xmlns:a16="http://schemas.microsoft.com/office/drawing/2014/main" val="3313725038"/>
                    </a:ext>
                  </a:extLst>
                </a:gridCol>
                <a:gridCol w="1412023">
                  <a:extLst>
                    <a:ext uri="{9D8B030D-6E8A-4147-A177-3AD203B41FA5}">
                      <a16:colId xmlns:a16="http://schemas.microsoft.com/office/drawing/2014/main" val="3039788874"/>
                    </a:ext>
                  </a:extLst>
                </a:gridCol>
              </a:tblGrid>
              <a:tr h="472987">
                <a:tc rowSpan="2">
                  <a:txBody>
                    <a:bodyPr/>
                    <a:lstStyle/>
                    <a:p>
                      <a:pPr algn="ctr" fontAlgn="ctr"/>
                      <a:endParaRPr lang="ja-JP" altLang="en-US" sz="2000" b="0" i="0" u="none" strike="noStrike">
                        <a:solidFill>
                          <a:srgbClr val="000000"/>
                        </a:solidFill>
                        <a:effectLst/>
                        <a:latin typeface="+mn-ea"/>
                        <a:ea typeface="+mn-ea"/>
                      </a:endParaRPr>
                    </a:p>
                  </a:txBody>
                  <a:tcPr marL="9525" marR="9525" marT="9525" marB="0" anchor="ctr"/>
                </a:tc>
                <a:tc rowSpan="2">
                  <a:txBody>
                    <a:bodyPr/>
                    <a:lstStyle/>
                    <a:p>
                      <a:pPr algn="ctr" fontAlgn="ctr"/>
                      <a:r>
                        <a:rPr lang="en-GB" sz="2000" b="0" u="none" strike="noStrike" dirty="0">
                          <a:effectLst/>
                          <a:latin typeface="+mn-ea"/>
                          <a:ea typeface="+mn-ea"/>
                        </a:rPr>
                        <a:t>GH200</a:t>
                      </a:r>
                      <a:endParaRPr lang="en-GB" sz="2000" b="0" i="0" u="none" strike="noStrike" dirty="0">
                        <a:solidFill>
                          <a:srgbClr val="000000"/>
                        </a:solidFill>
                        <a:effectLst/>
                        <a:latin typeface="+mn-ea"/>
                        <a:ea typeface="+mn-ea"/>
                      </a:endParaRPr>
                    </a:p>
                  </a:txBody>
                  <a:tcPr marL="9525" marR="9525" marT="9525" marB="0" anchor="ctr"/>
                </a:tc>
                <a:tc gridSpan="2">
                  <a:txBody>
                    <a:bodyPr/>
                    <a:lstStyle/>
                    <a:p>
                      <a:pPr algn="ctr" fontAlgn="ctr"/>
                      <a:r>
                        <a:rPr lang="en-GB" sz="2000" b="0" u="none" strike="noStrike" dirty="0">
                          <a:effectLst/>
                          <a:latin typeface="+mn-lt"/>
                        </a:rPr>
                        <a:t>MI250</a:t>
                      </a:r>
                      <a:endParaRPr lang="en-GB" sz="2000" b="0" i="0" u="none" strike="noStrike" dirty="0">
                        <a:solidFill>
                          <a:srgbClr val="000000"/>
                        </a:solidFill>
                        <a:effectLst/>
                        <a:latin typeface="+mn-lt"/>
                        <a:ea typeface="游ゴシック" panose="020B0400000000000000" pitchFamily="34" charset="-128"/>
                      </a:endParaRPr>
                    </a:p>
                  </a:txBody>
                  <a:tcPr marL="9525" marR="9525" marT="9525" marB="0" anchor="ctr"/>
                </a:tc>
                <a:tc hMerge="1">
                  <a:txBody>
                    <a:bodyPr/>
                    <a:lstStyle/>
                    <a:p>
                      <a:endParaRPr lang="en-US"/>
                    </a:p>
                  </a:txBody>
                  <a:tcPr/>
                </a:tc>
                <a:extLst>
                  <a:ext uri="{0D108BD9-81ED-4DB2-BD59-A6C34878D82A}">
                    <a16:rowId xmlns:a16="http://schemas.microsoft.com/office/drawing/2014/main" val="3405344247"/>
                  </a:ext>
                </a:extLst>
              </a:tr>
              <a:tr h="472987">
                <a:tc vMerge="1">
                  <a:txBody>
                    <a:bodyPr/>
                    <a:lstStyle/>
                    <a:p>
                      <a:endParaRPr lang="en-US"/>
                    </a:p>
                  </a:txBody>
                  <a:tcPr/>
                </a:tc>
                <a:tc vMerge="1">
                  <a:txBody>
                    <a:bodyPr/>
                    <a:lstStyle/>
                    <a:p>
                      <a:endParaRPr lang="en-US"/>
                    </a:p>
                  </a:txBody>
                  <a:tcPr/>
                </a:tc>
                <a:tc>
                  <a:txBody>
                    <a:bodyPr/>
                    <a:lstStyle/>
                    <a:p>
                      <a:pPr algn="ctr" fontAlgn="ctr"/>
                      <a:r>
                        <a:rPr lang="en-GB" sz="2000" b="0" u="none" strike="noStrike">
                          <a:effectLst/>
                          <a:latin typeface="+mn-ea"/>
                          <a:ea typeface="+mn-ea"/>
                        </a:rPr>
                        <a:t>before</a:t>
                      </a:r>
                      <a:endParaRPr lang="en-GB" sz="2000" b="0" i="0" u="none" strike="noStrike">
                        <a:solidFill>
                          <a:srgbClr val="000000"/>
                        </a:solidFill>
                        <a:effectLst/>
                        <a:latin typeface="+mn-ea"/>
                        <a:ea typeface="+mn-ea"/>
                      </a:endParaRPr>
                    </a:p>
                  </a:txBody>
                  <a:tcPr marL="9525" marR="9525" marT="9525" marB="0" anchor="ctr"/>
                </a:tc>
                <a:tc>
                  <a:txBody>
                    <a:bodyPr/>
                    <a:lstStyle/>
                    <a:p>
                      <a:pPr algn="ctr" fontAlgn="ctr"/>
                      <a:r>
                        <a:rPr lang="en-GB" sz="2000" b="0" u="none" strike="noStrike" dirty="0">
                          <a:effectLst/>
                          <a:latin typeface="+mn-ea"/>
                          <a:ea typeface="+mn-ea"/>
                        </a:rPr>
                        <a:t>after</a:t>
                      </a:r>
                      <a:endParaRPr lang="en-GB" sz="20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701688021"/>
                  </a:ext>
                </a:extLst>
              </a:tr>
              <a:tr h="472987">
                <a:tc>
                  <a:txBody>
                    <a:bodyPr/>
                    <a:lstStyle/>
                    <a:p>
                      <a:pPr algn="l" fontAlgn="ctr"/>
                      <a:r>
                        <a:rPr lang="en-GB" sz="2000" b="0" u="none" strike="noStrike" dirty="0">
                          <a:solidFill>
                            <a:schemeClr val="accent1"/>
                          </a:solidFill>
                          <a:effectLst/>
                          <a:latin typeface="+mn-ea"/>
                          <a:ea typeface="+mn-ea"/>
                        </a:rPr>
                        <a:t>Stencil timing (sec)</a:t>
                      </a:r>
                      <a:endParaRPr lang="en-GB" sz="2000" b="0" i="0" u="none" strike="noStrike" dirty="0">
                        <a:solidFill>
                          <a:schemeClr val="accent1"/>
                        </a:solidFill>
                        <a:effectLst/>
                        <a:latin typeface="+mn-ea"/>
                        <a:ea typeface="+mn-ea"/>
                      </a:endParaRPr>
                    </a:p>
                  </a:txBody>
                  <a:tcPr marL="9525" marR="9525" marT="9525" marB="0" anchor="ctr"/>
                </a:tc>
                <a:tc>
                  <a:txBody>
                    <a:bodyPr/>
                    <a:lstStyle/>
                    <a:p>
                      <a:pPr algn="ctr" fontAlgn="ctr"/>
                      <a:r>
                        <a:rPr lang="en-US" altLang="ja-JP" sz="2000" b="0" u="none" strike="noStrike" dirty="0">
                          <a:solidFill>
                            <a:schemeClr val="accent1"/>
                          </a:solidFill>
                          <a:effectLst/>
                          <a:latin typeface="+mn-ea"/>
                          <a:ea typeface="+mn-ea"/>
                        </a:rPr>
                        <a:t>0.21</a:t>
                      </a:r>
                      <a:endParaRPr lang="en-US" altLang="ja-JP" sz="2000" b="0" i="0" u="none" strike="noStrike" dirty="0">
                        <a:solidFill>
                          <a:schemeClr val="accent1"/>
                        </a:solidFill>
                        <a:effectLst/>
                        <a:latin typeface="+mn-ea"/>
                        <a:ea typeface="+mn-ea"/>
                      </a:endParaRPr>
                    </a:p>
                  </a:txBody>
                  <a:tcPr marL="9525" marR="9525" marT="9525" marB="0" anchor="ctr"/>
                </a:tc>
                <a:tc>
                  <a:txBody>
                    <a:bodyPr/>
                    <a:lstStyle/>
                    <a:p>
                      <a:pPr algn="ctr" fontAlgn="ctr"/>
                      <a:r>
                        <a:rPr lang="en-US" altLang="ja-JP" sz="2000" b="0" u="none" strike="noStrike" dirty="0">
                          <a:solidFill>
                            <a:schemeClr val="accent1"/>
                          </a:solidFill>
                          <a:effectLst/>
                          <a:latin typeface="+mn-ea"/>
                          <a:ea typeface="+mn-ea"/>
                        </a:rPr>
                        <a:t>2.01 </a:t>
                      </a:r>
                      <a:endParaRPr lang="en-US" altLang="ja-JP" sz="2000" b="0" i="0" u="none" strike="noStrike" dirty="0">
                        <a:solidFill>
                          <a:schemeClr val="accent1"/>
                        </a:solidFill>
                        <a:effectLst/>
                        <a:latin typeface="+mn-ea"/>
                        <a:ea typeface="+mn-ea"/>
                      </a:endParaRPr>
                    </a:p>
                  </a:txBody>
                  <a:tcPr marL="9525" marR="9525" marT="9525" marB="0" anchor="ctr"/>
                </a:tc>
                <a:tc>
                  <a:txBody>
                    <a:bodyPr/>
                    <a:lstStyle/>
                    <a:p>
                      <a:pPr algn="ctr" fontAlgn="ctr"/>
                      <a:r>
                        <a:rPr lang="en-US" altLang="ja-JP" sz="2000" b="0" u="none" strike="noStrike" dirty="0">
                          <a:solidFill>
                            <a:schemeClr val="accent1"/>
                          </a:solidFill>
                          <a:effectLst/>
                          <a:latin typeface="+mn-ea"/>
                          <a:ea typeface="+mn-ea"/>
                        </a:rPr>
                        <a:t>1.71</a:t>
                      </a:r>
                      <a:endParaRPr lang="en-US" altLang="ja-JP" sz="2000" b="0" i="0" u="none" strike="noStrike" dirty="0">
                        <a:solidFill>
                          <a:schemeClr val="accent1"/>
                        </a:solidFill>
                        <a:effectLst/>
                        <a:latin typeface="+mn-ea"/>
                        <a:ea typeface="+mn-ea"/>
                      </a:endParaRPr>
                    </a:p>
                  </a:txBody>
                  <a:tcPr marL="9525" marR="9525" marT="9525" marB="0" anchor="ctr"/>
                </a:tc>
                <a:extLst>
                  <a:ext uri="{0D108BD9-81ED-4DB2-BD59-A6C34878D82A}">
                    <a16:rowId xmlns:a16="http://schemas.microsoft.com/office/drawing/2014/main" val="3625194407"/>
                  </a:ext>
                </a:extLst>
              </a:tr>
              <a:tr h="472987">
                <a:tc>
                  <a:txBody>
                    <a:bodyPr/>
                    <a:lstStyle/>
                    <a:p>
                      <a:pPr algn="l" fontAlgn="ctr"/>
                      <a:r>
                        <a:rPr lang="en-GB" sz="2000" b="0" u="none" strike="noStrike" dirty="0">
                          <a:solidFill>
                            <a:schemeClr val="accent2"/>
                          </a:solidFill>
                          <a:effectLst/>
                          <a:latin typeface="+mn-ea"/>
                          <a:ea typeface="+mn-ea"/>
                        </a:rPr>
                        <a:t>Stream timing (sec)</a:t>
                      </a:r>
                      <a:endParaRPr lang="en-GB" sz="2000" b="0" i="0" u="none" strike="noStrike" dirty="0">
                        <a:solidFill>
                          <a:schemeClr val="accent2"/>
                        </a:solidFill>
                        <a:effectLst/>
                        <a:latin typeface="+mn-ea"/>
                        <a:ea typeface="+mn-ea"/>
                      </a:endParaRPr>
                    </a:p>
                  </a:txBody>
                  <a:tcPr marL="9525" marR="9525" marT="9525" marB="0" anchor="ctr"/>
                </a:tc>
                <a:tc>
                  <a:txBody>
                    <a:bodyPr/>
                    <a:lstStyle/>
                    <a:p>
                      <a:pPr algn="ctr" fontAlgn="ctr"/>
                      <a:r>
                        <a:rPr lang="en-US" altLang="ja-JP" sz="2000" b="0" u="none" strike="noStrike" dirty="0">
                          <a:solidFill>
                            <a:schemeClr val="accent2"/>
                          </a:solidFill>
                          <a:effectLst/>
                          <a:latin typeface="+mn-ea"/>
                          <a:ea typeface="+mn-ea"/>
                        </a:rPr>
                        <a:t>0.23</a:t>
                      </a:r>
                      <a:endParaRPr lang="en-US" altLang="ja-JP" sz="2000" b="0" i="0" u="none" strike="noStrike" dirty="0">
                        <a:solidFill>
                          <a:schemeClr val="accent2"/>
                        </a:solidFill>
                        <a:effectLst/>
                        <a:latin typeface="+mn-ea"/>
                        <a:ea typeface="+mn-ea"/>
                      </a:endParaRPr>
                    </a:p>
                  </a:txBody>
                  <a:tcPr marL="9525" marR="9525" marT="9525" marB="0" anchor="ctr"/>
                </a:tc>
                <a:tc>
                  <a:txBody>
                    <a:bodyPr/>
                    <a:lstStyle/>
                    <a:p>
                      <a:pPr algn="ctr" fontAlgn="ctr"/>
                      <a:r>
                        <a:rPr lang="en-US" altLang="ja-JP" sz="2000" b="0" u="none" strike="noStrike" dirty="0">
                          <a:solidFill>
                            <a:schemeClr val="accent2"/>
                          </a:solidFill>
                          <a:effectLst/>
                          <a:latin typeface="+mn-ea"/>
                          <a:ea typeface="+mn-ea"/>
                        </a:rPr>
                        <a:t>1.70 </a:t>
                      </a:r>
                      <a:endParaRPr lang="en-US" altLang="ja-JP" sz="2000" b="0" i="0" u="none" strike="noStrike" dirty="0">
                        <a:solidFill>
                          <a:schemeClr val="accent2"/>
                        </a:solidFill>
                        <a:effectLst/>
                        <a:latin typeface="+mn-ea"/>
                        <a:ea typeface="+mn-ea"/>
                      </a:endParaRPr>
                    </a:p>
                  </a:txBody>
                  <a:tcPr marL="9525" marR="9525" marT="9525" marB="0" anchor="ctr"/>
                </a:tc>
                <a:tc>
                  <a:txBody>
                    <a:bodyPr/>
                    <a:lstStyle/>
                    <a:p>
                      <a:pPr algn="ctr" fontAlgn="ctr"/>
                      <a:r>
                        <a:rPr lang="en-US" altLang="ja-JP" sz="2000" b="0" u="none" strike="noStrike" dirty="0">
                          <a:solidFill>
                            <a:schemeClr val="accent2"/>
                          </a:solidFill>
                          <a:effectLst/>
                          <a:latin typeface="+mn-ea"/>
                          <a:ea typeface="+mn-ea"/>
                        </a:rPr>
                        <a:t>0.87</a:t>
                      </a:r>
                      <a:endParaRPr lang="en-US" altLang="ja-JP" sz="2000" b="0" i="0" u="none" strike="noStrike" dirty="0">
                        <a:solidFill>
                          <a:schemeClr val="accent2"/>
                        </a:solidFill>
                        <a:effectLst/>
                        <a:latin typeface="+mn-ea"/>
                        <a:ea typeface="+mn-ea"/>
                      </a:endParaRPr>
                    </a:p>
                  </a:txBody>
                  <a:tcPr marL="9525" marR="9525" marT="9525" marB="0" anchor="ctr"/>
                </a:tc>
                <a:extLst>
                  <a:ext uri="{0D108BD9-81ED-4DB2-BD59-A6C34878D82A}">
                    <a16:rowId xmlns:a16="http://schemas.microsoft.com/office/drawing/2014/main" val="1946097841"/>
                  </a:ext>
                </a:extLst>
              </a:tr>
              <a:tr h="472987">
                <a:tc>
                  <a:txBody>
                    <a:bodyPr/>
                    <a:lstStyle/>
                    <a:p>
                      <a:pPr algn="l" fontAlgn="ctr"/>
                      <a:r>
                        <a:rPr lang="en-GB" sz="2000" b="0" u="none" strike="noStrike" dirty="0">
                          <a:effectLst/>
                          <a:latin typeface="+mn-ea"/>
                          <a:ea typeface="+mn-ea"/>
                        </a:rPr>
                        <a:t>Overall timing (sec)</a:t>
                      </a:r>
                      <a:endParaRPr lang="en-GB" sz="2000" b="0" i="0" u="none" strike="noStrike" dirty="0">
                        <a:solidFill>
                          <a:srgbClr val="000000"/>
                        </a:solidFill>
                        <a:effectLst/>
                        <a:latin typeface="+mn-ea"/>
                        <a:ea typeface="+mn-ea"/>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ctr"/>
                      <a:r>
                        <a:rPr lang="en-US" altLang="ja-JP" sz="2000" b="0" u="none" strike="noStrike" dirty="0">
                          <a:effectLst/>
                          <a:latin typeface="+mn-ea"/>
                          <a:ea typeface="+mn-ea"/>
                        </a:rPr>
                        <a:t>0.44</a:t>
                      </a:r>
                      <a:endParaRPr lang="en-US" altLang="ja-JP" sz="2000" b="0" i="0" u="none" strike="noStrike" dirty="0">
                        <a:solidFill>
                          <a:srgbClr val="000000"/>
                        </a:solidFill>
                        <a:effectLst/>
                        <a:latin typeface="+mn-ea"/>
                        <a:ea typeface="+mn-ea"/>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ctr"/>
                      <a:r>
                        <a:rPr lang="en-US" altLang="ja-JP" sz="2000" b="0" u="none" strike="noStrike" dirty="0">
                          <a:effectLst/>
                          <a:latin typeface="+mn-ea"/>
                          <a:ea typeface="+mn-ea"/>
                        </a:rPr>
                        <a:t>3.70 </a:t>
                      </a:r>
                      <a:endParaRPr lang="en-US" altLang="ja-JP" sz="2000" b="0" i="0" u="none" strike="noStrike" dirty="0">
                        <a:solidFill>
                          <a:srgbClr val="000000"/>
                        </a:solidFill>
                        <a:effectLst/>
                        <a:latin typeface="+mn-ea"/>
                        <a:ea typeface="+mn-ea"/>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ctr"/>
                      <a:r>
                        <a:rPr lang="en-US" altLang="ja-JP" sz="2000" b="0" u="none" strike="noStrike" dirty="0">
                          <a:effectLst/>
                          <a:latin typeface="+mn-ea"/>
                          <a:ea typeface="+mn-ea"/>
                        </a:rPr>
                        <a:t>2.56</a:t>
                      </a:r>
                      <a:endParaRPr lang="en-US" altLang="ja-JP" sz="2000" b="0" i="0" u="none" strike="noStrike" dirty="0">
                        <a:solidFill>
                          <a:srgbClr val="000000"/>
                        </a:solidFill>
                        <a:effectLst/>
                        <a:latin typeface="+mn-ea"/>
                        <a:ea typeface="+mn-ea"/>
                      </a:endParaRPr>
                    </a:p>
                  </a:txBody>
                  <a:tcPr marL="9525" marR="9525" marT="9525"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370740"/>
                  </a:ext>
                </a:extLst>
              </a:tr>
              <a:tr h="472987">
                <a:tc>
                  <a:txBody>
                    <a:bodyPr/>
                    <a:lstStyle/>
                    <a:p>
                      <a:pPr algn="l" fontAlgn="ctr"/>
                      <a:r>
                        <a:rPr lang="en-GB" sz="2000" b="0" u="none" strike="noStrike" dirty="0" err="1">
                          <a:effectLst/>
                          <a:latin typeface="+mn-ea"/>
                          <a:ea typeface="+mn-ea"/>
                        </a:rPr>
                        <a:t>Overal</a:t>
                      </a:r>
                      <a:r>
                        <a:rPr lang="en-GB" sz="2000" b="0" u="none" strike="noStrike" dirty="0">
                          <a:effectLst/>
                          <a:latin typeface="+mn-ea"/>
                          <a:ea typeface="+mn-ea"/>
                        </a:rPr>
                        <a:t> TFLOPS (peak)</a:t>
                      </a:r>
                      <a:endParaRPr lang="en-GB" sz="2000" b="0" i="0" u="none" strike="noStrike" dirty="0">
                        <a:solidFill>
                          <a:srgbClr val="000000"/>
                        </a:solidFill>
                        <a:effectLst/>
                        <a:latin typeface="+mn-ea"/>
                        <a:ea typeface="+mn-ea"/>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n-US" altLang="ja-JP" sz="2000" b="0" u="none" strike="noStrike" dirty="0">
                          <a:effectLst/>
                          <a:latin typeface="+mn-ea"/>
                          <a:ea typeface="+mn-ea"/>
                        </a:rPr>
                        <a:t>6.7 (67)</a:t>
                      </a:r>
                      <a:endParaRPr lang="en-US" altLang="ja-JP" sz="2000" b="0" i="0" u="none" strike="noStrike" dirty="0">
                        <a:solidFill>
                          <a:srgbClr val="000000"/>
                        </a:solidFill>
                        <a:effectLst/>
                        <a:latin typeface="+mn-ea"/>
                        <a:ea typeface="+mn-ea"/>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n-US" altLang="ja-JP" sz="2000" b="0" u="none" strike="noStrike">
                          <a:effectLst/>
                          <a:latin typeface="+mn-ea"/>
                          <a:ea typeface="+mn-ea"/>
                        </a:rPr>
                        <a:t>0.8 (23)</a:t>
                      </a:r>
                      <a:endParaRPr lang="en-US" altLang="ja-JP" sz="2000" b="0" i="0" u="none" strike="noStrike">
                        <a:solidFill>
                          <a:srgbClr val="000000"/>
                        </a:solidFill>
                        <a:effectLst/>
                        <a:latin typeface="+mn-ea"/>
                        <a:ea typeface="+mn-ea"/>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n-US" altLang="ja-JP" sz="2000" b="0" u="none" strike="noStrike" dirty="0">
                          <a:effectLst/>
                          <a:latin typeface="+mn-ea"/>
                          <a:ea typeface="+mn-ea"/>
                        </a:rPr>
                        <a:t>1.2</a:t>
                      </a:r>
                      <a:endParaRPr lang="en-US" altLang="ja-JP" sz="2000" b="0" i="0" u="none" strike="noStrike" dirty="0">
                        <a:solidFill>
                          <a:srgbClr val="000000"/>
                        </a:solidFill>
                        <a:effectLst/>
                        <a:latin typeface="+mn-ea"/>
                        <a:ea typeface="+mn-ea"/>
                      </a:endParaRPr>
                    </a:p>
                  </a:txBody>
                  <a:tcPr marL="9525" marR="9525" marT="9525"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76792791"/>
                  </a:ext>
                </a:extLst>
              </a:tr>
              <a:tr h="472987">
                <a:tc>
                  <a:txBody>
                    <a:bodyPr/>
                    <a:lstStyle/>
                    <a:p>
                      <a:pPr algn="l" fontAlgn="ctr"/>
                      <a:r>
                        <a:rPr lang="en-GB" sz="2000" b="0" u="none" strike="noStrike" dirty="0">
                          <a:effectLst/>
                          <a:latin typeface="+mn-ea"/>
                          <a:ea typeface="+mn-ea"/>
                        </a:rPr>
                        <a:t>Stream TB/s (peak)</a:t>
                      </a:r>
                      <a:endParaRPr lang="en-GB" sz="20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2000" b="0" u="none" strike="noStrike">
                          <a:effectLst/>
                          <a:latin typeface="+mn-ea"/>
                          <a:ea typeface="+mn-ea"/>
                        </a:rPr>
                        <a:t>2.4 (4.0)</a:t>
                      </a:r>
                      <a:endParaRPr lang="en-US" altLang="ja-JP" sz="2000" b="0" i="0" u="none" strike="noStrike">
                        <a:solidFill>
                          <a:srgbClr val="000000"/>
                        </a:solidFill>
                        <a:effectLst/>
                        <a:latin typeface="+mn-ea"/>
                        <a:ea typeface="+mn-ea"/>
                      </a:endParaRPr>
                    </a:p>
                  </a:txBody>
                  <a:tcPr marL="9525" marR="9525" marT="9525" marB="0" anchor="ctr"/>
                </a:tc>
                <a:tc>
                  <a:txBody>
                    <a:bodyPr/>
                    <a:lstStyle/>
                    <a:p>
                      <a:pPr algn="ctr" fontAlgn="ctr"/>
                      <a:r>
                        <a:rPr lang="en-US" altLang="ja-JP" sz="2000" b="0" u="none" strike="noStrike" dirty="0">
                          <a:effectLst/>
                          <a:latin typeface="+mn-ea"/>
                          <a:ea typeface="+mn-ea"/>
                        </a:rPr>
                        <a:t>0.3 (1.6)</a:t>
                      </a:r>
                      <a:endParaRPr lang="en-US" altLang="ja-JP" sz="20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2000" b="0" u="none" strike="noStrike" dirty="0">
                          <a:effectLst/>
                          <a:latin typeface="+mn-ea"/>
                          <a:ea typeface="+mn-ea"/>
                        </a:rPr>
                        <a:t>0.6</a:t>
                      </a:r>
                      <a:endParaRPr lang="en-US" altLang="ja-JP" sz="20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378928020"/>
                  </a:ext>
                </a:extLst>
              </a:tr>
            </a:tbl>
          </a:graphicData>
        </a:graphic>
      </p:graphicFrame>
      <p:sp>
        <p:nvSpPr>
          <p:cNvPr id="5" name="テキスト ボックス 4">
            <a:extLst>
              <a:ext uri="{FF2B5EF4-FFF2-40B4-BE49-F238E27FC236}">
                <a16:creationId xmlns:a16="http://schemas.microsoft.com/office/drawing/2014/main" id="{CBA3BC8C-0F63-0091-7480-ECEEDDBBE3B1}"/>
              </a:ext>
            </a:extLst>
          </p:cNvPr>
          <p:cNvSpPr txBox="1"/>
          <p:nvPr/>
        </p:nvSpPr>
        <p:spPr>
          <a:xfrm>
            <a:off x="1610687" y="1690689"/>
            <a:ext cx="885179" cy="369332"/>
          </a:xfrm>
          <a:prstGeom prst="rect">
            <a:avLst/>
          </a:prstGeom>
          <a:noFill/>
        </p:spPr>
        <p:txBody>
          <a:bodyPr wrap="none" rtlCol="0">
            <a:spAutoFit/>
          </a:bodyPr>
          <a:lstStyle/>
          <a:p>
            <a:r>
              <a:rPr lang="en-US" dirty="0"/>
              <a:t>32</a:t>
            </a:r>
            <a:r>
              <a:rPr lang="en-US" baseline="30000" dirty="0"/>
              <a:t>4</a:t>
            </a:r>
            <a:r>
              <a:rPr lang="en-US" dirty="0"/>
              <a:t>×8</a:t>
            </a:r>
          </a:p>
        </p:txBody>
      </p:sp>
      <p:sp>
        <p:nvSpPr>
          <p:cNvPr id="6" name="テキスト ボックス 5">
            <a:extLst>
              <a:ext uri="{FF2B5EF4-FFF2-40B4-BE49-F238E27FC236}">
                <a16:creationId xmlns:a16="http://schemas.microsoft.com/office/drawing/2014/main" id="{8127B897-2244-3C8D-F674-3C761A960429}"/>
              </a:ext>
            </a:extLst>
          </p:cNvPr>
          <p:cNvSpPr txBox="1"/>
          <p:nvPr/>
        </p:nvSpPr>
        <p:spPr>
          <a:xfrm>
            <a:off x="3007543" y="4728648"/>
            <a:ext cx="5269391" cy="253916"/>
          </a:xfrm>
          <a:prstGeom prst="rect">
            <a:avLst/>
          </a:prstGeom>
          <a:noFill/>
        </p:spPr>
        <p:txBody>
          <a:bodyPr wrap="none" rtlCol="0">
            <a:spAutoFit/>
          </a:bodyPr>
          <a:lstStyle/>
          <a:p>
            <a:r>
              <a:rPr lang="en-US" sz="1050" dirty="0"/>
              <a:t>(※)</a:t>
            </a:r>
            <a:r>
              <a:rPr lang="en-US" sz="1050" dirty="0" err="1"/>
              <a:t>他をスキップするダミーカーネルでやっているので総和は完全には一致しません</a:t>
            </a:r>
            <a:endParaRPr lang="en-US" sz="1050" dirty="0"/>
          </a:p>
        </p:txBody>
      </p:sp>
    </p:spTree>
    <p:extLst>
      <p:ext uri="{BB962C8B-B14F-4D97-AF65-F5344CB8AC3E}">
        <p14:creationId xmlns:p14="http://schemas.microsoft.com/office/powerpoint/2010/main" val="262646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5B796B-0CBC-B20E-E005-127EBE42B799}"/>
              </a:ext>
            </a:extLst>
          </p:cNvPr>
          <p:cNvSpPr>
            <a:spLocks noGrp="1"/>
          </p:cNvSpPr>
          <p:nvPr>
            <p:ph type="title"/>
          </p:nvPr>
        </p:nvSpPr>
        <p:spPr/>
        <p:txBody>
          <a:bodyPr/>
          <a:lstStyle/>
          <a:p>
            <a:r>
              <a:rPr lang="en-US" dirty="0" err="1"/>
              <a:t>AMD向け変更点</a:t>
            </a:r>
            <a:endParaRPr lang="en-US" dirty="0"/>
          </a:p>
        </p:txBody>
      </p:sp>
      <p:sp>
        <p:nvSpPr>
          <p:cNvPr id="3" name="コンテンツ プレースホルダー 2">
            <a:extLst>
              <a:ext uri="{FF2B5EF4-FFF2-40B4-BE49-F238E27FC236}">
                <a16:creationId xmlns:a16="http://schemas.microsoft.com/office/drawing/2014/main" id="{1EEA27B5-E898-5DCF-FE1F-CC9FB2BCE86D}"/>
              </a:ext>
            </a:extLst>
          </p:cNvPr>
          <p:cNvSpPr>
            <a:spLocks noGrp="1"/>
          </p:cNvSpPr>
          <p:nvPr>
            <p:ph idx="1"/>
          </p:nvPr>
        </p:nvSpPr>
        <p:spPr>
          <a:xfrm>
            <a:off x="553336" y="4946018"/>
            <a:ext cx="7886700" cy="1487517"/>
          </a:xfrm>
        </p:spPr>
        <p:txBody>
          <a:bodyPr/>
          <a:lstStyle/>
          <a:p>
            <a:r>
              <a:rPr lang="en-US" dirty="0"/>
              <a:t>Streamカーネルでは色とスピンが混ざらないから格子点あたり12スレッド使っている</a:t>
            </a:r>
          </a:p>
          <a:p>
            <a:r>
              <a:rPr lang="en-US" dirty="0" err="1"/>
              <a:t>明示的に色が別のタイルになるようにすることで性能向上した</a:t>
            </a:r>
            <a:endParaRPr lang="en-US" dirty="0"/>
          </a:p>
          <a:p>
            <a:r>
              <a:rPr lang="en-US" dirty="0" err="1"/>
              <a:t>AMDはTilingやバンクコンフリクト回避のpaddingに敏感</a:t>
            </a:r>
            <a:endParaRPr lang="en-US" dirty="0"/>
          </a:p>
        </p:txBody>
      </p:sp>
      <p:sp>
        <p:nvSpPr>
          <p:cNvPr id="4" name="テキスト ボックス 3">
            <a:extLst>
              <a:ext uri="{FF2B5EF4-FFF2-40B4-BE49-F238E27FC236}">
                <a16:creationId xmlns:a16="http://schemas.microsoft.com/office/drawing/2014/main" id="{AAC9F595-B944-F2B8-9AC2-B81318073386}"/>
              </a:ext>
            </a:extLst>
          </p:cNvPr>
          <p:cNvSpPr txBox="1"/>
          <p:nvPr/>
        </p:nvSpPr>
        <p:spPr>
          <a:xfrm>
            <a:off x="461768" y="1491293"/>
            <a:ext cx="8371840" cy="3323987"/>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en-GB" altLang="ja-JP" sz="1400" dirty="0">
                <a:solidFill>
                  <a:srgbClr val="B000B2"/>
                </a:solidFill>
                <a:effectLst/>
                <a:latin typeface="Monaco" pitchFamily="2" charset="0"/>
              </a:rPr>
              <a:t>#ifdef __HIPCC__</a:t>
            </a:r>
          </a:p>
          <a:p>
            <a:r>
              <a:rPr lang="en-GB" altLang="ja-JP" sz="1400" dirty="0">
                <a:solidFill>
                  <a:srgbClr val="B000B2"/>
                </a:solidFill>
                <a:effectLst/>
                <a:latin typeface="Monaco" pitchFamily="2" charset="0"/>
              </a:rPr>
              <a:t>#define </a:t>
            </a:r>
            <a:r>
              <a:rPr lang="en-GB" altLang="ja-JP" sz="1400" dirty="0">
                <a:solidFill>
                  <a:srgbClr val="A100A3"/>
                </a:solidFill>
                <a:effectLst/>
                <a:latin typeface="Monaco" pitchFamily="2" charset="0"/>
              </a:rPr>
              <a:t>TILING</a:t>
            </a:r>
            <a:r>
              <a:rPr lang="en-GB" altLang="ja-JP" sz="1400" dirty="0">
                <a:solidFill>
                  <a:srgbClr val="B000B2"/>
                </a:solidFill>
                <a:effectLst/>
                <a:latin typeface="Monaco" pitchFamily="2" charset="0"/>
              </a:rPr>
              <a:t> ,{</a:t>
            </a:r>
            <a:r>
              <a:rPr lang="en-GB" altLang="ja-JP" sz="1400" dirty="0">
                <a:solidFill>
                  <a:srgbClr val="9F1410"/>
                </a:solidFill>
                <a:effectLst/>
                <a:latin typeface="Monaco" pitchFamily="2" charset="0"/>
              </a:rPr>
              <a:t>256</a:t>
            </a:r>
            <a:r>
              <a:rPr lang="en-GB" altLang="ja-JP" sz="1400" dirty="0">
                <a:solidFill>
                  <a:srgbClr val="B000B2"/>
                </a:solidFill>
                <a:effectLst/>
                <a:latin typeface="Monaco" pitchFamily="2" charset="0"/>
              </a:rPr>
              <a:t>, </a:t>
            </a:r>
            <a:r>
              <a:rPr lang="en-GB" altLang="ja-JP" sz="1400" dirty="0">
                <a:solidFill>
                  <a:srgbClr val="9F1410"/>
                </a:solidFill>
                <a:effectLst/>
                <a:latin typeface="Monaco" pitchFamily="2" charset="0"/>
              </a:rPr>
              <a:t>1</a:t>
            </a:r>
            <a:r>
              <a:rPr lang="en-GB" altLang="ja-JP" sz="1400" dirty="0">
                <a:solidFill>
                  <a:srgbClr val="B000B2"/>
                </a:solidFill>
                <a:effectLst/>
                <a:latin typeface="Monaco" pitchFamily="2" charset="0"/>
              </a:rPr>
              <a:t>}</a:t>
            </a:r>
          </a:p>
          <a:p>
            <a:r>
              <a:rPr lang="en-GB" altLang="ja-JP" sz="1400" dirty="0">
                <a:solidFill>
                  <a:srgbClr val="B000B2"/>
                </a:solidFill>
                <a:effectLst/>
                <a:latin typeface="Monaco" pitchFamily="2" charset="0"/>
              </a:rPr>
              <a:t>#else</a:t>
            </a:r>
          </a:p>
          <a:p>
            <a:r>
              <a:rPr lang="en-GB" altLang="ja-JP" sz="1400" dirty="0">
                <a:solidFill>
                  <a:srgbClr val="B000B2"/>
                </a:solidFill>
                <a:effectLst/>
                <a:latin typeface="Monaco" pitchFamily="2" charset="0"/>
              </a:rPr>
              <a:t>#define </a:t>
            </a:r>
            <a:r>
              <a:rPr lang="en-GB" altLang="ja-JP" sz="1400" dirty="0">
                <a:solidFill>
                  <a:srgbClr val="A100A3"/>
                </a:solidFill>
                <a:effectLst/>
                <a:latin typeface="Monaco" pitchFamily="2" charset="0"/>
              </a:rPr>
              <a:t>TILING</a:t>
            </a:r>
            <a:endParaRPr lang="en-GB" altLang="ja-JP" sz="1400" dirty="0">
              <a:solidFill>
                <a:srgbClr val="B000B2"/>
              </a:solidFill>
              <a:effectLst/>
              <a:latin typeface="Monaco" pitchFamily="2" charset="0"/>
            </a:endParaRPr>
          </a:p>
          <a:p>
            <a:r>
              <a:rPr lang="en-GB" altLang="ja-JP" sz="1400" dirty="0">
                <a:solidFill>
                  <a:srgbClr val="B000B2"/>
                </a:solidFill>
                <a:effectLst/>
                <a:latin typeface="Monaco" pitchFamily="2" charset="0"/>
              </a:rPr>
              <a:t>#endif</a:t>
            </a:r>
          </a:p>
          <a:p>
            <a:endParaRPr lang="en-GB" altLang="ja-JP" sz="1400" dirty="0">
              <a:solidFill>
                <a:srgbClr val="3B2322"/>
              </a:solidFill>
              <a:effectLst/>
              <a:latin typeface="Monaco" pitchFamily="2" charset="0"/>
            </a:endParaRPr>
          </a:p>
          <a:p>
            <a:r>
              <a:rPr lang="en-GB" altLang="ja-JP" sz="1400" dirty="0" err="1">
                <a:solidFill>
                  <a:srgbClr val="3B2322"/>
                </a:solidFill>
                <a:effectLst/>
                <a:latin typeface="Monaco" pitchFamily="2" charset="0"/>
              </a:rPr>
              <a:t>Kokkos</a:t>
            </a:r>
            <a:r>
              <a:rPr lang="en-GB" altLang="ja-JP" sz="1400" dirty="0">
                <a:solidFill>
                  <a:srgbClr val="3B2322"/>
                </a:solidFill>
                <a:effectLst/>
                <a:latin typeface="Monaco" pitchFamily="2" charset="0"/>
              </a:rPr>
              <a:t>::</a:t>
            </a:r>
            <a:r>
              <a:rPr lang="en-GB" altLang="ja-JP" sz="1400" dirty="0" err="1">
                <a:solidFill>
                  <a:srgbClr val="3B2322"/>
                </a:solidFill>
                <a:effectLst/>
                <a:latin typeface="Monaco" pitchFamily="2" charset="0"/>
              </a:rPr>
              <a:t>parallel_for</a:t>
            </a:r>
            <a:r>
              <a:rPr lang="en-GB" altLang="ja-JP" sz="1400" dirty="0">
                <a:solidFill>
                  <a:srgbClr val="3B2322"/>
                </a:solidFill>
                <a:effectLst/>
                <a:latin typeface="Monaco" pitchFamily="2" charset="0"/>
              </a:rPr>
              <a:t>(</a:t>
            </a:r>
          </a:p>
          <a:p>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Kokkos</a:t>
            </a:r>
            <a:r>
              <a:rPr lang="en-GB" altLang="ja-JP" sz="1400" dirty="0">
                <a:solidFill>
                  <a:srgbClr val="3B2322"/>
                </a:solidFill>
                <a:effectLst/>
                <a:latin typeface="Monaco" pitchFamily="2" charset="0"/>
              </a:rPr>
              <a:t>::</a:t>
            </a:r>
            <a:r>
              <a:rPr lang="en-GB" altLang="ja-JP" sz="1400" dirty="0" err="1">
                <a:solidFill>
                  <a:srgbClr val="3B2322"/>
                </a:solidFill>
                <a:effectLst/>
                <a:latin typeface="Monaco" pitchFamily="2" charset="0"/>
              </a:rPr>
              <a:t>MDRangePolicy</a:t>
            </a:r>
            <a:r>
              <a:rPr lang="en-GB" altLang="ja-JP" sz="1400" dirty="0">
                <a:solidFill>
                  <a:srgbClr val="3B2322"/>
                </a:solidFill>
                <a:effectLst/>
                <a:latin typeface="Monaco" pitchFamily="2" charset="0"/>
              </a:rPr>
              <a:t>&lt; </a:t>
            </a:r>
            <a:r>
              <a:rPr lang="en-GB" altLang="ja-JP" sz="1400" dirty="0" err="1">
                <a:solidFill>
                  <a:srgbClr val="3B2322"/>
                </a:solidFill>
                <a:effectLst/>
                <a:latin typeface="Monaco" pitchFamily="2" charset="0"/>
              </a:rPr>
              <a:t>Kokkos</a:t>
            </a:r>
            <a:r>
              <a:rPr lang="en-GB" altLang="ja-JP" sz="1400" dirty="0">
                <a:solidFill>
                  <a:srgbClr val="3B2322"/>
                </a:solidFill>
                <a:effectLst/>
                <a:latin typeface="Monaco" pitchFamily="2" charset="0"/>
              </a:rPr>
              <a:t>::Rank&lt;</a:t>
            </a:r>
            <a:r>
              <a:rPr lang="en-GB" altLang="ja-JP" sz="1400" dirty="0">
                <a:solidFill>
                  <a:srgbClr val="9F1410"/>
                </a:solidFill>
                <a:effectLst/>
                <a:latin typeface="Monaco" pitchFamily="2" charset="0"/>
              </a:rPr>
              <a:t>2</a:t>
            </a:r>
            <a:r>
              <a:rPr lang="en-GB" altLang="ja-JP" sz="1400" dirty="0">
                <a:solidFill>
                  <a:srgbClr val="3B2322"/>
                </a:solidFill>
                <a:effectLst/>
                <a:latin typeface="Monaco" pitchFamily="2" charset="0"/>
              </a:rPr>
              <a:t>&gt; &gt; ({</a:t>
            </a:r>
            <a:r>
              <a:rPr lang="en-GB" altLang="ja-JP" sz="1400" dirty="0">
                <a:solidFill>
                  <a:srgbClr val="9F1410"/>
                </a:solidFill>
                <a:effectLst/>
                <a:latin typeface="Monaco" pitchFamily="2" charset="0"/>
              </a:rPr>
              <a:t>0</a:t>
            </a:r>
            <a:r>
              <a:rPr lang="en-GB" altLang="ja-JP" sz="1400" dirty="0">
                <a:solidFill>
                  <a:srgbClr val="3B2322"/>
                </a:solidFill>
                <a:effectLst/>
                <a:latin typeface="Monaco" pitchFamily="2" charset="0"/>
              </a:rPr>
              <a:t>,</a:t>
            </a:r>
            <a:r>
              <a:rPr lang="en-GB" altLang="ja-JP" sz="1400" dirty="0">
                <a:solidFill>
                  <a:srgbClr val="9F1410"/>
                </a:solidFill>
                <a:effectLst/>
                <a:latin typeface="Monaco" pitchFamily="2" charset="0"/>
              </a:rPr>
              <a:t>0</a:t>
            </a:r>
            <a:r>
              <a:rPr lang="en-GB" altLang="ja-JP" sz="1400" dirty="0">
                <a:solidFill>
                  <a:srgbClr val="3B2322"/>
                </a:solidFill>
                <a:effectLst/>
                <a:latin typeface="Monaco" pitchFamily="2" charset="0"/>
              </a:rPr>
              <a:t>}, {</a:t>
            </a:r>
            <a:r>
              <a:rPr lang="en-GB" altLang="ja-JP" sz="1400" dirty="0">
                <a:solidFill>
                  <a:srgbClr val="9F1410"/>
                </a:solidFill>
                <a:effectLst/>
                <a:latin typeface="Monaco" pitchFamily="2" charset="0"/>
              </a:rPr>
              <a:t>4</a:t>
            </a:r>
            <a:r>
              <a:rPr lang="en-GB" altLang="ja-JP" sz="1400" dirty="0">
                <a:solidFill>
                  <a:srgbClr val="3B2322"/>
                </a:solidFill>
                <a:effectLst/>
                <a:latin typeface="Monaco" pitchFamily="2" charset="0"/>
              </a:rPr>
              <a:t>*</a:t>
            </a:r>
            <a:r>
              <a:rPr lang="en-GB" altLang="ja-JP" sz="1400" dirty="0" err="1">
                <a:solidFill>
                  <a:srgbClr val="3B2322"/>
                </a:solidFill>
                <a:effectLst/>
                <a:latin typeface="Monaco" pitchFamily="2" charset="0"/>
              </a:rPr>
              <a:t>nvol</a:t>
            </a:r>
            <a:r>
              <a:rPr lang="en-GB" altLang="ja-JP" sz="1400" dirty="0">
                <a:solidFill>
                  <a:srgbClr val="3B2322"/>
                </a:solidFill>
                <a:effectLst/>
                <a:latin typeface="Monaco" pitchFamily="2" charset="0"/>
              </a:rPr>
              <a:t>, </a:t>
            </a:r>
            <a:r>
              <a:rPr lang="en-GB" altLang="ja-JP" sz="1400" dirty="0">
                <a:solidFill>
                  <a:srgbClr val="9F1410"/>
                </a:solidFill>
                <a:effectLst/>
                <a:latin typeface="Monaco" pitchFamily="2" charset="0"/>
              </a:rPr>
              <a:t>3</a:t>
            </a:r>
            <a:r>
              <a:rPr lang="en-GB" altLang="ja-JP" sz="1400" dirty="0">
                <a:solidFill>
                  <a:srgbClr val="3B2322"/>
                </a:solidFill>
                <a:effectLst/>
                <a:latin typeface="Monaco" pitchFamily="2" charset="0"/>
              </a:rPr>
              <a:t>} </a:t>
            </a:r>
            <a:r>
              <a:rPr lang="en-GB" altLang="ja-JP" sz="1400" dirty="0">
                <a:solidFill>
                  <a:srgbClr val="3B2322"/>
                </a:solidFill>
                <a:effectLst/>
                <a:highlight>
                  <a:srgbClr val="FFFF00"/>
                </a:highlight>
                <a:latin typeface="Monaco" pitchFamily="2" charset="0"/>
              </a:rPr>
              <a:t>TILING</a:t>
            </a:r>
            <a:r>
              <a:rPr lang="en-GB" altLang="ja-JP" sz="1400" dirty="0">
                <a:solidFill>
                  <a:srgbClr val="3B2322"/>
                </a:solidFill>
                <a:effectLst/>
                <a:latin typeface="Monaco" pitchFamily="2" charset="0"/>
              </a:rPr>
              <a:t>),</a:t>
            </a:r>
          </a:p>
          <a:p>
            <a:r>
              <a:rPr lang="en-GB" altLang="ja-JP" sz="1400" dirty="0">
                <a:solidFill>
                  <a:srgbClr val="3B2322"/>
                </a:solidFill>
                <a:effectLst/>
                <a:latin typeface="Monaco" pitchFamily="2" charset="0"/>
              </a:rPr>
              <a:t>        KOKKOS_LAMBDA(</a:t>
            </a:r>
            <a:r>
              <a:rPr lang="en-GB" altLang="ja-JP" sz="1400" dirty="0">
                <a:solidFill>
                  <a:srgbClr val="149802"/>
                </a:solidFill>
                <a:effectLst/>
                <a:latin typeface="Monaco" pitchFamily="2" charset="0"/>
              </a:rPr>
              <a:t>int</a:t>
            </a:r>
            <a:r>
              <a:rPr lang="en-GB" altLang="ja-JP" sz="1400" dirty="0">
                <a:solidFill>
                  <a:srgbClr val="3B2322"/>
                </a:solidFill>
                <a:effectLst/>
                <a:latin typeface="Monaco" pitchFamily="2" charset="0"/>
              </a:rPr>
              <a:t> index, </a:t>
            </a:r>
            <a:r>
              <a:rPr lang="en-GB" altLang="ja-JP" sz="1400" dirty="0">
                <a:solidFill>
                  <a:srgbClr val="149802"/>
                </a:solidFill>
                <a:effectLst/>
                <a:latin typeface="Monaco" pitchFamily="2" charset="0"/>
              </a:rPr>
              <a:t>int</a:t>
            </a:r>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icolor</a:t>
            </a:r>
            <a:r>
              <a:rPr lang="en-GB" altLang="ja-JP" sz="1400" dirty="0">
                <a:solidFill>
                  <a:srgbClr val="3B2322"/>
                </a:solidFill>
                <a:effectLst/>
                <a:latin typeface="Monaco" pitchFamily="2" charset="0"/>
              </a:rPr>
              <a:t>) </a:t>
            </a:r>
          </a:p>
          <a:p>
            <a:r>
              <a:rPr lang="en-GB" altLang="ja-JP" sz="1400" dirty="0">
                <a:solidFill>
                  <a:srgbClr val="3B2322"/>
                </a:solidFill>
                <a:effectLst/>
                <a:latin typeface="Monaco" pitchFamily="2" charset="0"/>
              </a:rPr>
              <a:t>{</a:t>
            </a:r>
          </a:p>
          <a:p>
            <a:r>
              <a:rPr lang="en-GB" altLang="ja-JP" sz="1400" dirty="0">
                <a:solidFill>
                  <a:srgbClr val="3B2322"/>
                </a:solidFill>
                <a:effectLst/>
                <a:latin typeface="Monaco" pitchFamily="2" charset="0"/>
              </a:rPr>
              <a:t>    Kernel kw, </a:t>
            </a:r>
            <a:r>
              <a:rPr lang="en-GB" altLang="ja-JP" sz="1400" dirty="0" err="1">
                <a:solidFill>
                  <a:srgbClr val="3B2322"/>
                </a:solidFill>
                <a:effectLst/>
                <a:latin typeface="Monaco" pitchFamily="2" charset="0"/>
              </a:rPr>
              <a:t>kv</a:t>
            </a:r>
            <a:r>
              <a:rPr lang="en-GB" altLang="ja-JP" sz="1400" dirty="0">
                <a:solidFill>
                  <a:srgbClr val="3B2322"/>
                </a:solidFill>
                <a:effectLst/>
                <a:latin typeface="Monaco" pitchFamily="2" charset="0"/>
              </a:rPr>
              <a:t>; </a:t>
            </a:r>
          </a:p>
          <a:p>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kw.load</a:t>
            </a:r>
            <a:r>
              <a:rPr lang="en-GB" altLang="ja-JP" sz="1400" dirty="0">
                <a:solidFill>
                  <a:srgbClr val="3B2322"/>
                </a:solidFill>
                <a:effectLst/>
                <a:latin typeface="Monaco" pitchFamily="2" charset="0"/>
              </a:rPr>
              <a:t>  (w, index, </a:t>
            </a:r>
            <a:r>
              <a:rPr lang="en-GB" altLang="ja-JP" sz="1400" dirty="0" err="1">
                <a:solidFill>
                  <a:srgbClr val="3B2322"/>
                </a:solidFill>
                <a:effectLst/>
                <a:latin typeface="Monaco" pitchFamily="2" charset="0"/>
              </a:rPr>
              <a:t>icolor</a:t>
            </a:r>
            <a:r>
              <a:rPr lang="en-GB" altLang="ja-JP" sz="1400" dirty="0">
                <a:solidFill>
                  <a:srgbClr val="3B2322"/>
                </a:solidFill>
                <a:effectLst/>
                <a:latin typeface="Monaco" pitchFamily="2" charset="0"/>
              </a:rPr>
              <a:t>);</a:t>
            </a:r>
          </a:p>
          <a:p>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kv.mult</a:t>
            </a:r>
            <a:r>
              <a:rPr lang="en-GB" altLang="ja-JP" sz="1400" dirty="0">
                <a:solidFill>
                  <a:srgbClr val="3B2322"/>
                </a:solidFill>
                <a:effectLst/>
                <a:latin typeface="Monaco" pitchFamily="2" charset="0"/>
              </a:rPr>
              <a:t>  (kw, params);</a:t>
            </a:r>
          </a:p>
          <a:p>
            <a:r>
              <a:rPr lang="en-GB" altLang="ja-JP" sz="1400" dirty="0">
                <a:solidFill>
                  <a:srgbClr val="3B2322"/>
                </a:solidFill>
                <a:effectLst/>
                <a:latin typeface="Monaco" pitchFamily="2" charset="0"/>
              </a:rPr>
              <a:t>    </a:t>
            </a:r>
            <a:r>
              <a:rPr lang="en-GB" altLang="ja-JP" sz="1400" dirty="0" err="1">
                <a:solidFill>
                  <a:srgbClr val="3B2322"/>
                </a:solidFill>
                <a:effectLst/>
                <a:latin typeface="Monaco" pitchFamily="2" charset="0"/>
              </a:rPr>
              <a:t>kv.store</a:t>
            </a:r>
            <a:r>
              <a:rPr lang="en-GB" altLang="ja-JP" sz="1400" dirty="0">
                <a:solidFill>
                  <a:srgbClr val="3B2322"/>
                </a:solidFill>
                <a:effectLst/>
                <a:latin typeface="Monaco" pitchFamily="2" charset="0"/>
              </a:rPr>
              <a:t> (v, index, </a:t>
            </a:r>
            <a:r>
              <a:rPr lang="en-GB" altLang="ja-JP" sz="1400" dirty="0" err="1">
                <a:solidFill>
                  <a:srgbClr val="3B2322"/>
                </a:solidFill>
                <a:effectLst/>
                <a:latin typeface="Monaco" pitchFamily="2" charset="0"/>
              </a:rPr>
              <a:t>icolor</a:t>
            </a:r>
            <a:r>
              <a:rPr lang="en-GB" altLang="ja-JP" sz="1400" dirty="0">
                <a:solidFill>
                  <a:srgbClr val="3B2322"/>
                </a:solidFill>
                <a:effectLst/>
                <a:latin typeface="Monaco" pitchFamily="2" charset="0"/>
              </a:rPr>
              <a:t>);</a:t>
            </a:r>
          </a:p>
          <a:p>
            <a:r>
              <a:rPr lang="en-GB" altLang="ja-JP" sz="1400" dirty="0">
                <a:solidFill>
                  <a:srgbClr val="3B2322"/>
                </a:solidFill>
                <a:effectLst/>
                <a:latin typeface="Monaco" pitchFamily="2" charset="0"/>
              </a:rPr>
              <a:t>});</a:t>
            </a:r>
          </a:p>
        </p:txBody>
      </p:sp>
    </p:spTree>
    <p:extLst>
      <p:ext uri="{BB962C8B-B14F-4D97-AF65-F5344CB8AC3E}">
        <p14:creationId xmlns:p14="http://schemas.microsoft.com/office/powerpoint/2010/main" val="3470057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0D0AAE-6BED-4393-610B-79CE7B9F39FA}"/>
              </a:ext>
            </a:extLst>
          </p:cNvPr>
          <p:cNvSpPr>
            <a:spLocks noGrp="1"/>
          </p:cNvSpPr>
          <p:nvPr>
            <p:ph type="title"/>
          </p:nvPr>
        </p:nvSpPr>
        <p:spPr/>
        <p:txBody>
          <a:bodyPr/>
          <a:lstStyle/>
          <a:p>
            <a:r>
              <a:rPr lang="en-US" dirty="0" err="1"/>
              <a:t>おまけ（プリセットテンプレート</a:t>
            </a:r>
            <a:r>
              <a:rPr lang="en-US" dirty="0"/>
              <a:t>）</a:t>
            </a:r>
          </a:p>
        </p:txBody>
      </p:sp>
      <p:sp>
        <p:nvSpPr>
          <p:cNvPr id="3" name="コンテンツ プレースホルダー 2">
            <a:extLst>
              <a:ext uri="{FF2B5EF4-FFF2-40B4-BE49-F238E27FC236}">
                <a16:creationId xmlns:a16="http://schemas.microsoft.com/office/drawing/2014/main" id="{06BA3F95-64F7-5311-B049-68CF3426E44F}"/>
              </a:ext>
            </a:extLst>
          </p:cNvPr>
          <p:cNvSpPr>
            <a:spLocks noGrp="1"/>
          </p:cNvSpPr>
          <p:nvPr>
            <p:ph idx="1"/>
          </p:nvPr>
        </p:nvSpPr>
        <p:spPr>
          <a:xfrm>
            <a:off x="628650" y="1493240"/>
            <a:ext cx="3339343" cy="5178015"/>
          </a:xfrm>
        </p:spPr>
        <p:txBody>
          <a:bodyPr>
            <a:normAutofit/>
          </a:bodyPr>
          <a:lstStyle/>
          <a:p>
            <a:r>
              <a:rPr lang="en-US" sz="1800" dirty="0" err="1"/>
              <a:t>Nsがコンパイル時定数だと全ての処理がレジスタ内で完結する</a:t>
            </a:r>
            <a:endParaRPr lang="en-US" sz="1800" dirty="0"/>
          </a:p>
          <a:p>
            <a:r>
              <a:rPr lang="en-US" sz="1800" dirty="0" err="1"/>
              <a:t>ただパラメータをコンパイル時定数にしていいかと聞くとコミュニティの人はいい顔をしない</a:t>
            </a:r>
            <a:endParaRPr lang="en-US" sz="1800" dirty="0"/>
          </a:p>
          <a:p>
            <a:pPr lvl="1"/>
            <a:r>
              <a:rPr lang="en-US" sz="1600" dirty="0"/>
              <a:t>F77時代とかならシミュレーション前に決め打ちしてからコンパイルとかもあった？</a:t>
            </a:r>
          </a:p>
          <a:p>
            <a:r>
              <a:rPr lang="en-US" sz="1800" dirty="0" err="1"/>
              <a:t>仕方ないので</a:t>
            </a:r>
            <a:r>
              <a:rPr lang="en-US" sz="1800" dirty="0">
                <a:latin typeface="Monaco" pitchFamily="2" charset="0"/>
              </a:rPr>
              <a:t>&lt;Ns&gt;</a:t>
            </a:r>
            <a:r>
              <a:rPr lang="en-US" sz="1800" dirty="0" err="1"/>
              <a:t>はテンプレート変数として</a:t>
            </a:r>
            <a:r>
              <a:rPr lang="en-US" sz="1800" dirty="0" err="1">
                <a:solidFill>
                  <a:schemeClr val="accent4"/>
                </a:solidFill>
              </a:rPr>
              <a:t>presets</a:t>
            </a:r>
            <a:r>
              <a:rPr lang="en-US" sz="1800" dirty="0" err="1"/>
              <a:t>にある数全部インスタンス化して実行時に選べるようにした</a:t>
            </a:r>
            <a:endParaRPr lang="en-US" sz="1800" dirty="0"/>
          </a:p>
          <a:p>
            <a:r>
              <a:rPr lang="en-US" sz="1800" dirty="0" err="1"/>
              <a:t>基底クラス継承と再帰テンプレートの共演</a:t>
            </a:r>
            <a:endParaRPr lang="en-US" sz="1800" dirty="0"/>
          </a:p>
          <a:p>
            <a:r>
              <a:rPr lang="en-US" sz="1800" dirty="0" err="1"/>
              <a:t>KokkosというよりCUDAでもHIPでもOpenACCでも採用可能な部品</a:t>
            </a:r>
            <a:endParaRPr lang="en-US" sz="1800" dirty="0"/>
          </a:p>
        </p:txBody>
      </p:sp>
      <p:sp>
        <p:nvSpPr>
          <p:cNvPr id="4" name="テキスト ボックス 3">
            <a:extLst>
              <a:ext uri="{FF2B5EF4-FFF2-40B4-BE49-F238E27FC236}">
                <a16:creationId xmlns:a16="http://schemas.microsoft.com/office/drawing/2014/main" id="{FAD51E34-C3B8-CCFF-D9FF-6AE9560FA04A}"/>
              </a:ext>
            </a:extLst>
          </p:cNvPr>
          <p:cNvSpPr txBox="1"/>
          <p:nvPr/>
        </p:nvSpPr>
        <p:spPr>
          <a:xfrm>
            <a:off x="4057387" y="1331332"/>
            <a:ext cx="4902055" cy="533992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altLang="ja-JP" sz="1100" dirty="0">
                <a:solidFill>
                  <a:srgbClr val="149802"/>
                </a:solidFill>
                <a:effectLst/>
                <a:latin typeface="Monaco" pitchFamily="2" charset="0"/>
              </a:rPr>
              <a:t>struct </a:t>
            </a:r>
            <a:r>
              <a:rPr lang="en-GB" altLang="ja-JP" sz="1100" dirty="0">
                <a:solidFill>
                  <a:srgbClr val="3B2322"/>
                </a:solidFill>
                <a:effectLst/>
                <a:latin typeface="Monaco" pitchFamily="2" charset="0"/>
              </a:rPr>
              <a:t>Fops5D_Base;</a:t>
            </a:r>
            <a:br>
              <a:rPr lang="en-GB" altLang="ja-JP" sz="1100" dirty="0">
                <a:solidFill>
                  <a:srgbClr val="3B2322"/>
                </a:solidFill>
                <a:effectLst/>
                <a:latin typeface="Monaco" pitchFamily="2" charset="0"/>
              </a:rPr>
            </a:br>
            <a:endParaRPr lang="en-GB" altLang="ja-JP" sz="1100" dirty="0">
              <a:solidFill>
                <a:srgbClr val="3B2322"/>
              </a:solidFill>
              <a:effectLst/>
              <a:latin typeface="Monaco" pitchFamily="2" charset="0"/>
            </a:endParaRPr>
          </a:p>
          <a:p>
            <a:r>
              <a:rPr lang="en-GB" altLang="ja-JP" sz="1100" dirty="0">
                <a:solidFill>
                  <a:srgbClr val="149802"/>
                </a:solidFill>
                <a:effectLst/>
                <a:latin typeface="Monaco" pitchFamily="2" charset="0"/>
              </a:rPr>
              <a:t>template</a:t>
            </a:r>
            <a:r>
              <a:rPr lang="en-GB" altLang="ja-JP" sz="1100" dirty="0">
                <a:solidFill>
                  <a:srgbClr val="3B2322"/>
                </a:solidFill>
                <a:effectLst/>
                <a:latin typeface="Monaco" pitchFamily="2" charset="0"/>
              </a:rPr>
              <a:t> &lt;</a:t>
            </a:r>
            <a:r>
              <a:rPr lang="en-GB" altLang="ja-JP" sz="1100" dirty="0">
                <a:solidFill>
                  <a:srgbClr val="149802"/>
                </a:solidFill>
                <a:effectLst/>
                <a:latin typeface="Monaco" pitchFamily="2" charset="0"/>
              </a:rPr>
              <a:t>int</a:t>
            </a:r>
            <a:r>
              <a:rPr lang="en-GB" altLang="ja-JP" sz="1100" dirty="0">
                <a:solidFill>
                  <a:srgbClr val="3B2322"/>
                </a:solidFill>
                <a:effectLst/>
                <a:latin typeface="Monaco" pitchFamily="2" charset="0"/>
              </a:rPr>
              <a:t> Ns&gt;</a:t>
            </a:r>
            <a:endParaRPr lang="en-GB" altLang="ja-JP" sz="1100" dirty="0">
              <a:solidFill>
                <a:srgbClr val="149802"/>
              </a:solidFill>
              <a:effectLst/>
              <a:latin typeface="Monaco" pitchFamily="2" charset="0"/>
            </a:endParaRPr>
          </a:p>
          <a:p>
            <a:r>
              <a:rPr lang="en-GB" altLang="ja-JP" sz="1100" dirty="0">
                <a:solidFill>
                  <a:srgbClr val="149802"/>
                </a:solidFill>
                <a:effectLst/>
                <a:latin typeface="Monaco" pitchFamily="2" charset="0"/>
              </a:rPr>
              <a:t>struct</a:t>
            </a:r>
            <a:r>
              <a:rPr lang="en-GB" altLang="ja-JP" sz="1100" dirty="0">
                <a:solidFill>
                  <a:srgbClr val="3B2322"/>
                </a:solidFill>
                <a:effectLst/>
                <a:latin typeface="Monaco" pitchFamily="2" charset="0"/>
              </a:rPr>
              <a:t> Fops5D_dirac : </a:t>
            </a:r>
            <a:r>
              <a:rPr lang="en-GB" altLang="ja-JP" sz="1100" dirty="0">
                <a:solidFill>
                  <a:srgbClr val="A6520C"/>
                </a:solidFill>
                <a:effectLst/>
                <a:latin typeface="Monaco" pitchFamily="2" charset="0"/>
              </a:rPr>
              <a:t>public</a:t>
            </a:r>
            <a:r>
              <a:rPr lang="en-GB" altLang="ja-JP" sz="1100" dirty="0">
                <a:solidFill>
                  <a:srgbClr val="3B2322"/>
                </a:solidFill>
                <a:effectLst/>
                <a:latin typeface="Monaco" pitchFamily="2" charset="0"/>
              </a:rPr>
              <a:t> Fops5D_Base {</a:t>
            </a:r>
          </a:p>
          <a:p>
            <a:r>
              <a:rPr lang="en-GB" altLang="ja-JP" sz="1100" dirty="0">
                <a:solidFill>
                  <a:srgbClr val="3B2322"/>
                </a:solidFill>
                <a:effectLst/>
                <a:latin typeface="Monaco" pitchFamily="2" charset="0"/>
              </a:rPr>
              <a:t>    </a:t>
            </a:r>
            <a:r>
              <a:rPr lang="en-GB" altLang="ja-JP" sz="1100" dirty="0">
                <a:solidFill>
                  <a:srgbClr val="149802"/>
                </a:solidFill>
                <a:effectLst/>
                <a:latin typeface="Monaco" pitchFamily="2" charset="0"/>
              </a:rPr>
              <a:t>struct</a:t>
            </a:r>
            <a:r>
              <a:rPr lang="en-GB" altLang="ja-JP" sz="1100" dirty="0">
                <a:solidFill>
                  <a:srgbClr val="3B2322"/>
                </a:solidFill>
                <a:effectLst/>
                <a:latin typeface="Monaco" pitchFamily="2" charset="0"/>
              </a:rPr>
              <a:t> Kernel{</a:t>
            </a:r>
          </a:p>
          <a:p>
            <a:r>
              <a:rPr lang="en-GB" altLang="ja-JP" sz="1100" dirty="0">
                <a:solidFill>
                  <a:srgbClr val="3B2322"/>
                </a:solidFill>
                <a:effectLst/>
                <a:latin typeface="Monaco" pitchFamily="2" charset="0"/>
              </a:rPr>
              <a:t>        </a:t>
            </a:r>
            <a:r>
              <a:rPr lang="en-GB" altLang="ja-JP" sz="1100" dirty="0">
                <a:solidFill>
                  <a:srgbClr val="149802"/>
                </a:solidFill>
                <a:effectLst/>
                <a:latin typeface="Monaco" pitchFamily="2" charset="0"/>
              </a:rPr>
              <a:t>float</a:t>
            </a:r>
            <a:r>
              <a:rPr lang="en-GB" altLang="ja-JP" sz="1100" dirty="0">
                <a:solidFill>
                  <a:srgbClr val="3B2322"/>
                </a:solidFill>
                <a:effectLst/>
                <a:latin typeface="Monaco" pitchFamily="2" charset="0"/>
              </a:rPr>
              <a:t> upper</a:t>
            </a:r>
            <a:r>
              <a:rPr lang="en-GB" altLang="ja-JP" sz="1100" b="1" dirty="0">
                <a:solidFill>
                  <a:srgbClr val="3B2322"/>
                </a:solidFill>
                <a:effectLst/>
                <a:latin typeface="Monaco" pitchFamily="2" charset="0"/>
              </a:rPr>
              <a:t>[Ns]</a:t>
            </a:r>
            <a:r>
              <a:rPr lang="en-GB" altLang="ja-JP" sz="1100" dirty="0">
                <a:solidFill>
                  <a:srgbClr val="3B2322"/>
                </a:solidFill>
                <a:effectLst/>
                <a:latin typeface="Monaco" pitchFamily="2" charset="0"/>
              </a:rPr>
              <a:t>;</a:t>
            </a:r>
          </a:p>
          <a:p>
            <a:r>
              <a:rPr lang="en-GB" altLang="ja-JP" sz="1100" dirty="0">
                <a:solidFill>
                  <a:srgbClr val="3B2322"/>
                </a:solidFill>
                <a:effectLst/>
                <a:latin typeface="Monaco" pitchFamily="2" charset="0"/>
              </a:rPr>
              <a:t>        </a:t>
            </a:r>
            <a:r>
              <a:rPr lang="en-GB" altLang="ja-JP" sz="1100" dirty="0">
                <a:solidFill>
                  <a:srgbClr val="149802"/>
                </a:solidFill>
                <a:effectLst/>
                <a:latin typeface="Monaco" pitchFamily="2" charset="0"/>
              </a:rPr>
              <a:t>float</a:t>
            </a:r>
            <a:r>
              <a:rPr lang="en-GB" altLang="ja-JP" sz="1100" dirty="0">
                <a:solidFill>
                  <a:srgbClr val="3B2322"/>
                </a:solidFill>
                <a:effectLst/>
                <a:latin typeface="Monaco" pitchFamily="2" charset="0"/>
              </a:rPr>
              <a:t> lower</a:t>
            </a:r>
            <a:r>
              <a:rPr lang="en-GB" altLang="ja-JP" sz="1100" b="1" dirty="0">
                <a:solidFill>
                  <a:srgbClr val="3B2322"/>
                </a:solidFill>
                <a:effectLst/>
                <a:latin typeface="Monaco" pitchFamily="2" charset="0"/>
              </a:rPr>
              <a:t>[Ns]</a:t>
            </a:r>
            <a:r>
              <a:rPr lang="en-GB" altLang="ja-JP" sz="1100" dirty="0">
                <a:solidFill>
                  <a:srgbClr val="3B2322"/>
                </a:solidFill>
                <a:effectLst/>
                <a:latin typeface="Monaco" pitchFamily="2" charset="0"/>
              </a:rPr>
              <a:t>;</a:t>
            </a:r>
          </a:p>
          <a:p>
            <a:r>
              <a:rPr lang="en-GB" altLang="ja-JP" sz="1100" dirty="0">
                <a:solidFill>
                  <a:srgbClr val="3B2322"/>
                </a:solidFill>
                <a:effectLst/>
                <a:latin typeface="Monaco" pitchFamily="2" charset="0"/>
              </a:rPr>
              <a:t>    };</a:t>
            </a:r>
          </a:p>
          <a:p>
            <a:r>
              <a:rPr lang="en-GB" altLang="ja-JP" sz="1100" dirty="0">
                <a:solidFill>
                  <a:srgbClr val="3B2322"/>
                </a:solidFill>
                <a:effectLst/>
                <a:latin typeface="Monaco" pitchFamily="2" charset="0"/>
              </a:rPr>
              <a:t>};</a:t>
            </a:r>
          </a:p>
          <a:p>
            <a:r>
              <a:rPr lang="en-GB" altLang="ja-JP" sz="1100" dirty="0">
                <a:solidFill>
                  <a:srgbClr val="3B2322"/>
                </a:solidFill>
                <a:effectLst/>
                <a:latin typeface="Monaco" pitchFamily="2" charset="0"/>
              </a:rPr>
              <a:t>        </a:t>
            </a:r>
          </a:p>
          <a:p>
            <a:r>
              <a:rPr lang="en-GB" altLang="ja-JP" sz="1100" b="1" dirty="0" err="1">
                <a:solidFill>
                  <a:srgbClr val="149802"/>
                </a:solidFill>
                <a:effectLst/>
                <a:latin typeface="Monaco" pitchFamily="2" charset="0"/>
              </a:rPr>
              <a:t>constexpr</a:t>
            </a:r>
            <a:r>
              <a:rPr lang="en-GB" altLang="ja-JP" sz="1100" b="1" dirty="0">
                <a:solidFill>
                  <a:srgbClr val="3B2322"/>
                </a:solidFill>
                <a:effectLst/>
                <a:latin typeface="Monaco" pitchFamily="2" charset="0"/>
              </a:rPr>
              <a:t> </a:t>
            </a:r>
            <a:r>
              <a:rPr lang="en-GB" altLang="ja-JP" sz="1100" b="1" dirty="0">
                <a:solidFill>
                  <a:srgbClr val="149802"/>
                </a:solidFill>
                <a:effectLst/>
                <a:latin typeface="Monaco" pitchFamily="2" charset="0"/>
              </a:rPr>
              <a:t>int</a:t>
            </a:r>
            <a:r>
              <a:rPr lang="en-GB" altLang="ja-JP" sz="1100" b="1" dirty="0">
                <a:solidFill>
                  <a:srgbClr val="3B2322"/>
                </a:solidFill>
                <a:effectLst/>
                <a:latin typeface="Monaco" pitchFamily="2" charset="0"/>
              </a:rPr>
              <a:t> </a:t>
            </a:r>
            <a:r>
              <a:rPr lang="en-GB" altLang="ja-JP" sz="1100" b="1" dirty="0" err="1">
                <a:solidFill>
                  <a:srgbClr val="3B2322"/>
                </a:solidFill>
                <a:effectLst/>
                <a:latin typeface="Monaco" pitchFamily="2" charset="0"/>
              </a:rPr>
              <a:t>Ns_presets</a:t>
            </a:r>
            <a:r>
              <a:rPr lang="en-GB" altLang="ja-JP" sz="1100" b="1" dirty="0">
                <a:solidFill>
                  <a:srgbClr val="3B2322"/>
                </a:solidFill>
                <a:effectLst/>
                <a:latin typeface="Monaco" pitchFamily="2" charset="0"/>
              </a:rPr>
              <a:t>[] = {</a:t>
            </a:r>
            <a:r>
              <a:rPr lang="en-GB" altLang="ja-JP" sz="1100" b="1" dirty="0">
                <a:solidFill>
                  <a:srgbClr val="9F1410"/>
                </a:solidFill>
                <a:effectLst/>
                <a:latin typeface="Monaco" pitchFamily="2" charset="0"/>
              </a:rPr>
              <a:t>8</a:t>
            </a:r>
            <a:r>
              <a:rPr lang="en-GB" altLang="ja-JP" sz="1100" b="1" dirty="0">
                <a:solidFill>
                  <a:srgbClr val="3B2322"/>
                </a:solidFill>
                <a:effectLst/>
                <a:latin typeface="Monaco" pitchFamily="2" charset="0"/>
              </a:rPr>
              <a:t>, </a:t>
            </a:r>
            <a:r>
              <a:rPr lang="en-GB" altLang="ja-JP" sz="1100" b="1" dirty="0">
                <a:solidFill>
                  <a:srgbClr val="9F1410"/>
                </a:solidFill>
                <a:effectLst/>
                <a:latin typeface="Monaco" pitchFamily="2" charset="0"/>
              </a:rPr>
              <a:t>10</a:t>
            </a:r>
            <a:r>
              <a:rPr lang="en-GB" altLang="ja-JP" sz="1100" b="1" dirty="0">
                <a:solidFill>
                  <a:srgbClr val="3B2322"/>
                </a:solidFill>
                <a:effectLst/>
                <a:latin typeface="Monaco" pitchFamily="2" charset="0"/>
              </a:rPr>
              <a:t>, </a:t>
            </a:r>
            <a:r>
              <a:rPr lang="en-GB" altLang="ja-JP" sz="1100" b="1" dirty="0">
                <a:solidFill>
                  <a:srgbClr val="9F1410"/>
                </a:solidFill>
                <a:effectLst/>
                <a:latin typeface="Monaco" pitchFamily="2" charset="0"/>
              </a:rPr>
              <a:t>12</a:t>
            </a:r>
            <a:r>
              <a:rPr lang="en-GB" altLang="ja-JP" sz="1100" b="1" dirty="0">
                <a:solidFill>
                  <a:srgbClr val="3B2322"/>
                </a:solidFill>
                <a:effectLst/>
                <a:latin typeface="Monaco" pitchFamily="2" charset="0"/>
              </a:rPr>
              <a:t>};</a:t>
            </a:r>
          </a:p>
          <a:p>
            <a:r>
              <a:rPr lang="en-GB" altLang="ja-JP" sz="1100" dirty="0" err="1">
                <a:solidFill>
                  <a:srgbClr val="149802"/>
                </a:solidFill>
                <a:effectLst/>
                <a:latin typeface="Monaco" pitchFamily="2" charset="0"/>
              </a:rPr>
              <a:t>constexpr</a:t>
            </a:r>
            <a:r>
              <a:rPr lang="en-GB" altLang="ja-JP" sz="1100" dirty="0">
                <a:solidFill>
                  <a:srgbClr val="3B2322"/>
                </a:solidFill>
                <a:effectLst/>
                <a:latin typeface="Monaco" pitchFamily="2" charset="0"/>
              </a:rPr>
              <a:t> </a:t>
            </a:r>
            <a:r>
              <a:rPr lang="en-GB" altLang="ja-JP" sz="1100" dirty="0">
                <a:solidFill>
                  <a:srgbClr val="149802"/>
                </a:solidFill>
                <a:effectLst/>
                <a:latin typeface="Monaco" pitchFamily="2" charset="0"/>
              </a:rPr>
              <a:t>int</a:t>
            </a:r>
            <a:r>
              <a:rPr lang="en-GB" altLang="ja-JP" sz="1100" dirty="0">
                <a:solidFill>
                  <a:srgbClr val="3B2322"/>
                </a:solidFill>
                <a:effectLst/>
                <a:latin typeface="Monaco" pitchFamily="2" charset="0"/>
              </a:rPr>
              <a:t> </a:t>
            </a:r>
            <a:r>
              <a:rPr lang="en-GB" altLang="ja-JP" sz="1100" dirty="0" err="1">
                <a:solidFill>
                  <a:srgbClr val="3B2322"/>
                </a:solidFill>
                <a:effectLst/>
                <a:latin typeface="Monaco" pitchFamily="2" charset="0"/>
              </a:rPr>
              <a:t>Len_presets</a:t>
            </a:r>
            <a:r>
              <a:rPr lang="en-GB" altLang="ja-JP" sz="1100" dirty="0">
                <a:solidFill>
                  <a:srgbClr val="3B2322"/>
                </a:solidFill>
                <a:effectLst/>
                <a:latin typeface="Monaco" pitchFamily="2" charset="0"/>
              </a:rPr>
              <a:t>  = </a:t>
            </a:r>
            <a:r>
              <a:rPr lang="en-GB" altLang="ja-JP" sz="1100" dirty="0" err="1">
                <a:solidFill>
                  <a:srgbClr val="A6520C"/>
                </a:solidFill>
                <a:effectLst/>
                <a:latin typeface="Monaco" pitchFamily="2" charset="0"/>
              </a:rPr>
              <a:t>sizeof</a:t>
            </a:r>
            <a:r>
              <a:rPr lang="en-GB" altLang="ja-JP" sz="1100" dirty="0">
                <a:solidFill>
                  <a:srgbClr val="3B2322"/>
                </a:solidFill>
                <a:effectLst/>
                <a:latin typeface="Monaco" pitchFamily="2" charset="0"/>
              </a:rPr>
              <a:t>(</a:t>
            </a:r>
            <a:r>
              <a:rPr lang="en-GB" altLang="ja-JP" sz="1100" dirty="0" err="1">
                <a:solidFill>
                  <a:srgbClr val="3B2322"/>
                </a:solidFill>
                <a:effectLst/>
                <a:latin typeface="Monaco" pitchFamily="2" charset="0"/>
              </a:rPr>
              <a:t>Ns_presets</a:t>
            </a:r>
            <a:r>
              <a:rPr lang="en-GB" altLang="ja-JP" sz="1100" dirty="0">
                <a:solidFill>
                  <a:srgbClr val="3B2322"/>
                </a:solidFill>
                <a:effectLst/>
                <a:latin typeface="Monaco" pitchFamily="2" charset="0"/>
              </a:rPr>
              <a:t>)</a:t>
            </a:r>
          </a:p>
          <a:p>
            <a:r>
              <a:rPr lang="en-GB" altLang="ja-JP" sz="1100" dirty="0">
                <a:solidFill>
                  <a:srgbClr val="3B2322"/>
                </a:solidFill>
                <a:latin typeface="Monaco" pitchFamily="2" charset="0"/>
              </a:rPr>
              <a:t>                          </a:t>
            </a:r>
            <a:r>
              <a:rPr lang="en-GB" altLang="ja-JP" sz="1100" dirty="0">
                <a:solidFill>
                  <a:srgbClr val="3B2322"/>
                </a:solidFill>
                <a:effectLst/>
                <a:latin typeface="Monaco" pitchFamily="2" charset="0"/>
              </a:rPr>
              <a:t> / </a:t>
            </a:r>
            <a:r>
              <a:rPr lang="en-GB" altLang="ja-JP" sz="1100" dirty="0" err="1">
                <a:solidFill>
                  <a:srgbClr val="A6520C"/>
                </a:solidFill>
                <a:effectLst/>
                <a:latin typeface="Monaco" pitchFamily="2" charset="0"/>
              </a:rPr>
              <a:t>sizeof</a:t>
            </a:r>
            <a:r>
              <a:rPr lang="en-GB" altLang="ja-JP" sz="1100" dirty="0">
                <a:solidFill>
                  <a:srgbClr val="3B2322"/>
                </a:solidFill>
                <a:effectLst/>
                <a:latin typeface="Monaco" pitchFamily="2" charset="0"/>
              </a:rPr>
              <a:t>(</a:t>
            </a:r>
            <a:r>
              <a:rPr lang="en-GB" altLang="ja-JP" sz="1100" dirty="0" err="1">
                <a:solidFill>
                  <a:srgbClr val="3B2322"/>
                </a:solidFill>
                <a:effectLst/>
                <a:latin typeface="Monaco" pitchFamily="2" charset="0"/>
              </a:rPr>
              <a:t>Ns_presets</a:t>
            </a:r>
            <a:r>
              <a:rPr lang="en-GB" altLang="ja-JP" sz="1100" dirty="0">
                <a:solidFill>
                  <a:srgbClr val="3B2322"/>
                </a:solidFill>
                <a:effectLst/>
                <a:latin typeface="Monaco" pitchFamily="2" charset="0"/>
              </a:rPr>
              <a:t>[</a:t>
            </a:r>
            <a:r>
              <a:rPr lang="en-GB" altLang="ja-JP" sz="1100" dirty="0">
                <a:solidFill>
                  <a:srgbClr val="9F1410"/>
                </a:solidFill>
                <a:effectLst/>
                <a:latin typeface="Monaco" pitchFamily="2" charset="0"/>
              </a:rPr>
              <a:t>0</a:t>
            </a:r>
            <a:r>
              <a:rPr lang="en-GB" altLang="ja-JP" sz="1100" dirty="0">
                <a:solidFill>
                  <a:srgbClr val="3B2322"/>
                </a:solidFill>
                <a:effectLst/>
                <a:latin typeface="Monaco" pitchFamily="2" charset="0"/>
              </a:rPr>
              <a:t>]);</a:t>
            </a:r>
          </a:p>
          <a:p>
            <a:endParaRPr lang="en-GB" altLang="ja-JP" sz="1100" dirty="0">
              <a:solidFill>
                <a:srgbClr val="3B2322"/>
              </a:solidFill>
              <a:effectLst/>
              <a:latin typeface="Monaco" pitchFamily="2" charset="0"/>
            </a:endParaRPr>
          </a:p>
          <a:p>
            <a:r>
              <a:rPr lang="en-GB" altLang="ja-JP" sz="1100" dirty="0">
                <a:solidFill>
                  <a:srgbClr val="3200CA"/>
                </a:solidFill>
                <a:effectLst/>
                <a:latin typeface="Monaco" pitchFamily="2" charset="0"/>
              </a:rPr>
              <a:t>// Recursive template</a:t>
            </a:r>
          </a:p>
          <a:p>
            <a:r>
              <a:rPr lang="en-GB" altLang="ja-JP" sz="1100" dirty="0">
                <a:solidFill>
                  <a:srgbClr val="149802"/>
                </a:solidFill>
                <a:effectLst/>
                <a:latin typeface="Monaco" pitchFamily="2" charset="0"/>
              </a:rPr>
              <a:t>template</a:t>
            </a:r>
            <a:r>
              <a:rPr lang="en-GB" altLang="ja-JP" sz="1100" dirty="0">
                <a:solidFill>
                  <a:srgbClr val="3B2322"/>
                </a:solidFill>
                <a:effectLst/>
                <a:latin typeface="Monaco" pitchFamily="2" charset="0"/>
              </a:rPr>
              <a:t> &lt;</a:t>
            </a:r>
            <a:r>
              <a:rPr lang="en-GB" altLang="ja-JP" sz="1100" dirty="0">
                <a:solidFill>
                  <a:srgbClr val="149802"/>
                </a:solidFill>
                <a:effectLst/>
                <a:latin typeface="Monaco" pitchFamily="2" charset="0"/>
              </a:rPr>
              <a:t>int</a:t>
            </a:r>
            <a:r>
              <a:rPr lang="en-GB" altLang="ja-JP" sz="1100" dirty="0">
                <a:solidFill>
                  <a:srgbClr val="3B2322"/>
                </a:solidFill>
                <a:effectLst/>
                <a:latin typeface="Monaco" pitchFamily="2" charset="0"/>
              </a:rPr>
              <a:t> I&gt;</a:t>
            </a:r>
            <a:endParaRPr lang="en-GB" altLang="ja-JP" sz="1100" dirty="0">
              <a:solidFill>
                <a:srgbClr val="149802"/>
              </a:solidFill>
              <a:effectLst/>
              <a:latin typeface="Monaco" pitchFamily="2" charset="0"/>
            </a:endParaRPr>
          </a:p>
          <a:p>
            <a:r>
              <a:rPr lang="en-GB" altLang="ja-JP" sz="1100" dirty="0">
                <a:solidFill>
                  <a:srgbClr val="3B2322"/>
                </a:solidFill>
                <a:effectLst/>
                <a:latin typeface="Monaco" pitchFamily="2" charset="0"/>
              </a:rPr>
              <a:t>Fops5D_Base *new_Fops5D_dirac(</a:t>
            </a:r>
            <a:r>
              <a:rPr lang="en-GB" altLang="ja-JP" sz="1100" dirty="0">
                <a:solidFill>
                  <a:srgbClr val="149802"/>
                </a:solidFill>
                <a:effectLst/>
                <a:latin typeface="Monaco" pitchFamily="2" charset="0"/>
              </a:rPr>
              <a:t>int</a:t>
            </a:r>
            <a:r>
              <a:rPr lang="en-GB" altLang="ja-JP" sz="1100" dirty="0">
                <a:solidFill>
                  <a:srgbClr val="3B2322"/>
                </a:solidFill>
                <a:effectLst/>
                <a:latin typeface="Monaco" pitchFamily="2" charset="0"/>
              </a:rPr>
              <a:t> Ns){   </a:t>
            </a:r>
          </a:p>
          <a:p>
            <a:r>
              <a:rPr lang="en-GB" altLang="ja-JP" sz="1100" dirty="0">
                <a:solidFill>
                  <a:srgbClr val="3B2322"/>
                </a:solidFill>
                <a:effectLst/>
                <a:latin typeface="Monaco" pitchFamily="2" charset="0"/>
              </a:rPr>
              <a:t>    </a:t>
            </a:r>
            <a:r>
              <a:rPr lang="en-GB" altLang="ja-JP" sz="1100" dirty="0">
                <a:solidFill>
                  <a:srgbClr val="A6520C"/>
                </a:solidFill>
                <a:effectLst/>
                <a:latin typeface="Monaco" pitchFamily="2" charset="0"/>
              </a:rPr>
              <a:t>if</a:t>
            </a:r>
            <a:r>
              <a:rPr lang="en-GB" altLang="ja-JP" sz="1100" dirty="0">
                <a:solidFill>
                  <a:srgbClr val="3B2322"/>
                </a:solidFill>
                <a:effectLst/>
                <a:latin typeface="Monaco" pitchFamily="2" charset="0"/>
              </a:rPr>
              <a:t>(Ns == </a:t>
            </a:r>
            <a:r>
              <a:rPr lang="en-GB" altLang="ja-JP" sz="1100" dirty="0" err="1">
                <a:solidFill>
                  <a:srgbClr val="3B2322"/>
                </a:solidFill>
                <a:effectLst/>
                <a:latin typeface="Monaco" pitchFamily="2" charset="0"/>
              </a:rPr>
              <a:t>Ns_presets</a:t>
            </a:r>
            <a:r>
              <a:rPr lang="en-GB" altLang="ja-JP" sz="1100" dirty="0">
                <a:solidFill>
                  <a:srgbClr val="3B2322"/>
                </a:solidFill>
                <a:effectLst/>
                <a:latin typeface="Monaco" pitchFamily="2" charset="0"/>
              </a:rPr>
              <a:t>[I]){</a:t>
            </a:r>
          </a:p>
          <a:p>
            <a:r>
              <a:rPr lang="en-GB" altLang="ja-JP" sz="1100" dirty="0">
                <a:solidFill>
                  <a:srgbClr val="3B2322"/>
                </a:solidFill>
                <a:effectLst/>
                <a:latin typeface="Monaco" pitchFamily="2" charset="0"/>
              </a:rPr>
              <a:t>        </a:t>
            </a:r>
            <a:r>
              <a:rPr lang="en-GB" altLang="ja-JP" sz="1100" dirty="0" err="1">
                <a:solidFill>
                  <a:srgbClr val="3B2322"/>
                </a:solidFill>
                <a:effectLst/>
                <a:latin typeface="Monaco" pitchFamily="2" charset="0"/>
              </a:rPr>
              <a:t>fprintf</a:t>
            </a:r>
            <a:r>
              <a:rPr lang="en-GB" altLang="ja-JP" sz="1100" dirty="0">
                <a:solidFill>
                  <a:srgbClr val="3B2322"/>
                </a:solidFill>
                <a:effectLst/>
                <a:latin typeface="Monaco" pitchFamily="2" charset="0"/>
              </a:rPr>
              <a:t>(</a:t>
            </a:r>
            <a:r>
              <a:rPr lang="en-GB" altLang="ja-JP" sz="1100" dirty="0">
                <a:solidFill>
                  <a:srgbClr val="9F1410"/>
                </a:solidFill>
                <a:effectLst/>
                <a:latin typeface="Monaco" pitchFamily="2" charset="0"/>
              </a:rPr>
              <a:t>stderr</a:t>
            </a:r>
            <a:r>
              <a:rPr lang="en-GB" altLang="ja-JP" sz="1100" dirty="0">
                <a:solidFill>
                  <a:srgbClr val="3B2322"/>
                </a:solidFill>
                <a:effectLst/>
                <a:latin typeface="Monaco" pitchFamily="2" charset="0"/>
              </a:rPr>
              <a:t>, </a:t>
            </a:r>
            <a:r>
              <a:rPr lang="en-GB" altLang="ja-JP" sz="1100" dirty="0">
                <a:solidFill>
                  <a:srgbClr val="9F1410"/>
                </a:solidFill>
                <a:effectLst/>
                <a:latin typeface="Monaco" pitchFamily="2" charset="0"/>
              </a:rPr>
              <a:t>"Ns=</a:t>
            </a:r>
            <a:r>
              <a:rPr lang="en-GB" altLang="ja-JP" sz="1100" dirty="0">
                <a:solidFill>
                  <a:srgbClr val="B000B2"/>
                </a:solidFill>
                <a:effectLst/>
                <a:latin typeface="Monaco" pitchFamily="2" charset="0"/>
              </a:rPr>
              <a:t>%d</a:t>
            </a:r>
            <a:r>
              <a:rPr lang="en-GB" altLang="ja-JP" sz="1100" dirty="0">
                <a:solidFill>
                  <a:srgbClr val="9F1410"/>
                </a:solidFill>
                <a:effectLst/>
                <a:latin typeface="Monaco" pitchFamily="2" charset="0"/>
              </a:rPr>
              <a:t> found in presets "</a:t>
            </a:r>
            <a:r>
              <a:rPr lang="en-GB" altLang="ja-JP" sz="1100" dirty="0">
                <a:solidFill>
                  <a:srgbClr val="3B2322"/>
                </a:solidFill>
                <a:effectLst/>
                <a:latin typeface="Monaco" pitchFamily="2" charset="0"/>
              </a:rPr>
              <a:t>, Ns);</a:t>
            </a:r>
            <a:endParaRPr lang="en-GB" altLang="ja-JP" sz="1100" dirty="0">
              <a:solidFill>
                <a:srgbClr val="9F1410"/>
              </a:solidFill>
              <a:effectLst/>
              <a:latin typeface="Monaco" pitchFamily="2" charset="0"/>
            </a:endParaRPr>
          </a:p>
          <a:p>
            <a:r>
              <a:rPr lang="en-GB" altLang="ja-JP" sz="1100" dirty="0">
                <a:solidFill>
                  <a:srgbClr val="3B2322"/>
                </a:solidFill>
                <a:effectLst/>
                <a:latin typeface="Monaco" pitchFamily="2" charset="0"/>
              </a:rPr>
              <a:t>        </a:t>
            </a:r>
            <a:r>
              <a:rPr lang="en-GB" altLang="ja-JP" sz="1100" dirty="0">
                <a:solidFill>
                  <a:srgbClr val="A6520C"/>
                </a:solidFill>
                <a:effectLst/>
                <a:latin typeface="Monaco" pitchFamily="2" charset="0"/>
              </a:rPr>
              <a:t>return</a:t>
            </a:r>
            <a:r>
              <a:rPr lang="en-GB" altLang="ja-JP" sz="1100" dirty="0">
                <a:solidFill>
                  <a:srgbClr val="3B2322"/>
                </a:solidFill>
                <a:effectLst/>
                <a:latin typeface="Monaco" pitchFamily="2" charset="0"/>
              </a:rPr>
              <a:t> </a:t>
            </a:r>
            <a:r>
              <a:rPr lang="en-GB" altLang="ja-JP" sz="1100" dirty="0">
                <a:solidFill>
                  <a:srgbClr val="A6520C"/>
                </a:solidFill>
                <a:effectLst/>
                <a:latin typeface="Monaco" pitchFamily="2" charset="0"/>
              </a:rPr>
              <a:t>new</a:t>
            </a:r>
            <a:r>
              <a:rPr lang="en-GB" altLang="ja-JP" sz="1100" dirty="0">
                <a:solidFill>
                  <a:srgbClr val="3B2322"/>
                </a:solidFill>
                <a:effectLst/>
                <a:latin typeface="Monaco" pitchFamily="2" charset="0"/>
              </a:rPr>
              <a:t> Fops5D_dirac&lt;</a:t>
            </a:r>
            <a:r>
              <a:rPr lang="en-GB" altLang="ja-JP" sz="1100" dirty="0" err="1">
                <a:solidFill>
                  <a:srgbClr val="3B2322"/>
                </a:solidFill>
                <a:effectLst/>
                <a:latin typeface="Monaco" pitchFamily="2" charset="0"/>
              </a:rPr>
              <a:t>Ns_presets</a:t>
            </a:r>
            <a:r>
              <a:rPr lang="en-GB" altLang="ja-JP" sz="1100" dirty="0">
                <a:solidFill>
                  <a:srgbClr val="3B2322"/>
                </a:solidFill>
                <a:effectLst/>
                <a:latin typeface="Monaco" pitchFamily="2" charset="0"/>
              </a:rPr>
              <a:t>[I]&gt;;</a:t>
            </a:r>
          </a:p>
          <a:p>
            <a:r>
              <a:rPr lang="en-GB" altLang="ja-JP" sz="1100" dirty="0">
                <a:solidFill>
                  <a:srgbClr val="3B2322"/>
                </a:solidFill>
                <a:effectLst/>
                <a:latin typeface="Monaco" pitchFamily="2" charset="0"/>
              </a:rPr>
              <a:t>    }</a:t>
            </a:r>
            <a:r>
              <a:rPr lang="en-GB" altLang="ja-JP" sz="1100" dirty="0">
                <a:solidFill>
                  <a:srgbClr val="A6520C"/>
                </a:solidFill>
                <a:effectLst/>
                <a:latin typeface="Monaco" pitchFamily="2" charset="0"/>
              </a:rPr>
              <a:t>else</a:t>
            </a:r>
            <a:r>
              <a:rPr lang="en-GB" altLang="ja-JP" sz="1100" dirty="0">
                <a:solidFill>
                  <a:srgbClr val="3B2322"/>
                </a:solidFill>
                <a:effectLst/>
                <a:latin typeface="Monaco" pitchFamily="2" charset="0"/>
              </a:rPr>
              <a:t>{</a:t>
            </a:r>
          </a:p>
          <a:p>
            <a:r>
              <a:rPr lang="en-GB" altLang="ja-JP" sz="1100" dirty="0">
                <a:solidFill>
                  <a:srgbClr val="3B2322"/>
                </a:solidFill>
                <a:effectLst/>
                <a:latin typeface="Monaco" pitchFamily="2" charset="0"/>
              </a:rPr>
              <a:t>        </a:t>
            </a:r>
            <a:r>
              <a:rPr lang="en-GB" altLang="ja-JP" sz="1100" dirty="0">
                <a:solidFill>
                  <a:srgbClr val="A6520C"/>
                </a:solidFill>
                <a:effectLst/>
                <a:latin typeface="Monaco" pitchFamily="2" charset="0"/>
              </a:rPr>
              <a:t>return</a:t>
            </a:r>
            <a:r>
              <a:rPr lang="en-GB" altLang="ja-JP" sz="1100" dirty="0">
                <a:solidFill>
                  <a:srgbClr val="3B2322"/>
                </a:solidFill>
                <a:effectLst/>
                <a:latin typeface="Monaco" pitchFamily="2" charset="0"/>
              </a:rPr>
              <a:t> new_Fops5D_dirac</a:t>
            </a:r>
            <a:r>
              <a:rPr lang="en-GB" altLang="ja-JP" sz="1100" b="1" dirty="0">
                <a:solidFill>
                  <a:srgbClr val="3B2322"/>
                </a:solidFill>
                <a:effectLst/>
                <a:latin typeface="Monaco" pitchFamily="2" charset="0"/>
              </a:rPr>
              <a:t>&lt;I+</a:t>
            </a:r>
            <a:r>
              <a:rPr lang="en-GB" altLang="ja-JP" sz="1100" b="1" dirty="0">
                <a:solidFill>
                  <a:srgbClr val="9F1410"/>
                </a:solidFill>
                <a:effectLst/>
                <a:latin typeface="Monaco" pitchFamily="2" charset="0"/>
              </a:rPr>
              <a:t>1</a:t>
            </a:r>
            <a:r>
              <a:rPr lang="en-GB" altLang="ja-JP" sz="1100" b="1" dirty="0">
                <a:solidFill>
                  <a:srgbClr val="3B2322"/>
                </a:solidFill>
                <a:effectLst/>
                <a:latin typeface="Monaco" pitchFamily="2" charset="0"/>
              </a:rPr>
              <a:t>&gt;</a:t>
            </a:r>
            <a:r>
              <a:rPr lang="en-GB" altLang="ja-JP" sz="1100" dirty="0">
                <a:solidFill>
                  <a:srgbClr val="3B2322"/>
                </a:solidFill>
                <a:effectLst/>
                <a:latin typeface="Monaco" pitchFamily="2" charset="0"/>
              </a:rPr>
              <a:t>(Ns);</a:t>
            </a:r>
          </a:p>
          <a:p>
            <a:r>
              <a:rPr lang="en-GB" altLang="ja-JP" sz="1100" dirty="0">
                <a:solidFill>
                  <a:srgbClr val="3B2322"/>
                </a:solidFill>
                <a:effectLst/>
                <a:latin typeface="Monaco" pitchFamily="2" charset="0"/>
              </a:rPr>
              <a:t>    }</a:t>
            </a:r>
          </a:p>
          <a:p>
            <a:r>
              <a:rPr lang="en-GB" altLang="ja-JP" sz="1100" dirty="0">
                <a:solidFill>
                  <a:srgbClr val="3B2322"/>
                </a:solidFill>
                <a:effectLst/>
                <a:latin typeface="Monaco" pitchFamily="2" charset="0"/>
              </a:rPr>
              <a:t>}</a:t>
            </a:r>
          </a:p>
          <a:p>
            <a:endParaRPr lang="en-GB" altLang="ja-JP" sz="1100" dirty="0">
              <a:solidFill>
                <a:srgbClr val="3B2322"/>
              </a:solidFill>
              <a:effectLst/>
              <a:latin typeface="Monaco" pitchFamily="2" charset="0"/>
            </a:endParaRPr>
          </a:p>
          <a:p>
            <a:r>
              <a:rPr lang="en-GB" altLang="ja-JP" sz="1100" dirty="0">
                <a:solidFill>
                  <a:srgbClr val="3200CA"/>
                </a:solidFill>
                <a:effectLst/>
                <a:latin typeface="Monaco" pitchFamily="2" charset="0"/>
              </a:rPr>
              <a:t>// Terminate the recursion</a:t>
            </a:r>
          </a:p>
          <a:p>
            <a:r>
              <a:rPr lang="en-GB" altLang="ja-JP" sz="1100" dirty="0">
                <a:solidFill>
                  <a:srgbClr val="149802"/>
                </a:solidFill>
                <a:effectLst/>
                <a:latin typeface="Monaco" pitchFamily="2" charset="0"/>
              </a:rPr>
              <a:t>Template </a:t>
            </a:r>
            <a:r>
              <a:rPr lang="en-GB" altLang="ja-JP" sz="1100" dirty="0">
                <a:solidFill>
                  <a:srgbClr val="3B2322"/>
                </a:solidFill>
                <a:effectLst/>
                <a:latin typeface="Monaco" pitchFamily="2" charset="0"/>
              </a:rPr>
              <a:t>&lt;&gt;</a:t>
            </a:r>
            <a:br>
              <a:rPr lang="en-GB" altLang="ja-JP" sz="1100" dirty="0">
                <a:solidFill>
                  <a:srgbClr val="3B2322"/>
                </a:solidFill>
                <a:effectLst/>
                <a:latin typeface="Monaco" pitchFamily="2" charset="0"/>
              </a:rPr>
            </a:br>
            <a:r>
              <a:rPr lang="en-GB" altLang="ja-JP" sz="1100" dirty="0">
                <a:solidFill>
                  <a:srgbClr val="3B2322"/>
                </a:solidFill>
                <a:effectLst/>
                <a:latin typeface="Monaco" pitchFamily="2" charset="0"/>
              </a:rPr>
              <a:t>Fops5D_Base *new_Fops5D_dirac</a:t>
            </a:r>
            <a:r>
              <a:rPr lang="en-GB" altLang="ja-JP" sz="1100" b="1" dirty="0">
                <a:solidFill>
                  <a:srgbClr val="3B2322"/>
                </a:solidFill>
                <a:effectLst/>
                <a:latin typeface="Monaco" pitchFamily="2" charset="0"/>
              </a:rPr>
              <a:t>&lt;</a:t>
            </a:r>
            <a:r>
              <a:rPr lang="en-GB" altLang="ja-JP" sz="1100" b="1" dirty="0" err="1">
                <a:solidFill>
                  <a:srgbClr val="3B2322"/>
                </a:solidFill>
                <a:effectLst/>
                <a:latin typeface="Monaco" pitchFamily="2" charset="0"/>
              </a:rPr>
              <a:t>Len_presets</a:t>
            </a:r>
            <a:r>
              <a:rPr lang="en-GB" altLang="ja-JP" sz="1100" b="1" dirty="0">
                <a:solidFill>
                  <a:srgbClr val="3B2322"/>
                </a:solidFill>
                <a:effectLst/>
                <a:latin typeface="Monaco" pitchFamily="2" charset="0"/>
              </a:rPr>
              <a:t>&gt;</a:t>
            </a:r>
            <a:r>
              <a:rPr lang="en-GB" altLang="ja-JP" sz="1100" dirty="0">
                <a:solidFill>
                  <a:srgbClr val="3B2322"/>
                </a:solidFill>
                <a:effectLst/>
                <a:latin typeface="Monaco" pitchFamily="2" charset="0"/>
              </a:rPr>
              <a:t>(</a:t>
            </a:r>
            <a:r>
              <a:rPr lang="en-GB" altLang="ja-JP" sz="1100" dirty="0">
                <a:solidFill>
                  <a:srgbClr val="149802"/>
                </a:solidFill>
                <a:effectLst/>
                <a:latin typeface="Monaco" pitchFamily="2" charset="0"/>
              </a:rPr>
              <a:t>int</a:t>
            </a:r>
            <a:r>
              <a:rPr lang="en-GB" altLang="ja-JP" sz="1100" dirty="0">
                <a:solidFill>
                  <a:srgbClr val="3B2322"/>
                </a:solidFill>
                <a:effectLst/>
                <a:latin typeface="Monaco" pitchFamily="2" charset="0"/>
              </a:rPr>
              <a:t> Ns){</a:t>
            </a:r>
          </a:p>
          <a:p>
            <a:r>
              <a:rPr lang="en-GB" altLang="ja-JP" sz="1100" dirty="0">
                <a:solidFill>
                  <a:srgbClr val="3B2322"/>
                </a:solidFill>
                <a:effectLst/>
                <a:latin typeface="Monaco" pitchFamily="2" charset="0"/>
              </a:rPr>
              <a:t>    </a:t>
            </a:r>
            <a:r>
              <a:rPr lang="en-GB" altLang="ja-JP" sz="1100" dirty="0" err="1">
                <a:solidFill>
                  <a:srgbClr val="3B2322"/>
                </a:solidFill>
                <a:effectLst/>
                <a:latin typeface="Monaco" pitchFamily="2" charset="0"/>
              </a:rPr>
              <a:t>fprintf</a:t>
            </a:r>
            <a:r>
              <a:rPr lang="en-GB" altLang="ja-JP" sz="1100" dirty="0">
                <a:solidFill>
                  <a:srgbClr val="3B2322"/>
                </a:solidFill>
                <a:effectLst/>
                <a:latin typeface="Monaco" pitchFamily="2" charset="0"/>
              </a:rPr>
              <a:t>(</a:t>
            </a:r>
            <a:r>
              <a:rPr lang="en-GB" altLang="ja-JP" sz="1100" dirty="0">
                <a:solidFill>
                  <a:srgbClr val="9F1410"/>
                </a:solidFill>
                <a:effectLst/>
                <a:latin typeface="Monaco" pitchFamily="2" charset="0"/>
              </a:rPr>
              <a:t>stderr</a:t>
            </a:r>
            <a:r>
              <a:rPr lang="en-GB" altLang="ja-JP" sz="1100" dirty="0">
                <a:solidFill>
                  <a:srgbClr val="3B2322"/>
                </a:solidFill>
                <a:effectLst/>
                <a:latin typeface="Monaco" pitchFamily="2" charset="0"/>
              </a:rPr>
              <a:t>, </a:t>
            </a:r>
            <a:r>
              <a:rPr lang="en-GB" altLang="ja-JP" sz="1100" dirty="0">
                <a:solidFill>
                  <a:srgbClr val="9F1410"/>
                </a:solidFill>
                <a:effectLst/>
                <a:latin typeface="Monaco" pitchFamily="2" charset="0"/>
              </a:rPr>
              <a:t>"Ns=</a:t>
            </a:r>
            <a:r>
              <a:rPr lang="en-GB" altLang="ja-JP" sz="1100" dirty="0">
                <a:solidFill>
                  <a:srgbClr val="B000B2"/>
                </a:solidFill>
                <a:effectLst/>
                <a:latin typeface="Monaco" pitchFamily="2" charset="0"/>
              </a:rPr>
              <a:t>%d</a:t>
            </a:r>
            <a:r>
              <a:rPr lang="en-GB" altLang="ja-JP" sz="1100" dirty="0">
                <a:solidFill>
                  <a:srgbClr val="9F1410"/>
                </a:solidFill>
                <a:effectLst/>
                <a:latin typeface="Monaco" pitchFamily="2" charset="0"/>
              </a:rPr>
              <a:t> NOT found in presets "</a:t>
            </a:r>
            <a:r>
              <a:rPr lang="en-GB" altLang="ja-JP" sz="1100" dirty="0">
                <a:solidFill>
                  <a:srgbClr val="3B2322"/>
                </a:solidFill>
                <a:effectLst/>
                <a:latin typeface="Monaco" pitchFamily="2" charset="0"/>
              </a:rPr>
              <a:t>, Ns);</a:t>
            </a:r>
            <a:endParaRPr lang="en-GB" altLang="ja-JP" sz="1100" dirty="0">
              <a:solidFill>
                <a:srgbClr val="9F1410"/>
              </a:solidFill>
              <a:effectLst/>
              <a:latin typeface="Monaco" pitchFamily="2" charset="0"/>
            </a:endParaRPr>
          </a:p>
          <a:p>
            <a:r>
              <a:rPr lang="en-GB" altLang="ja-JP" sz="1100" dirty="0">
                <a:solidFill>
                  <a:srgbClr val="3B2322"/>
                </a:solidFill>
                <a:effectLst/>
                <a:latin typeface="Monaco" pitchFamily="2" charset="0"/>
              </a:rPr>
              <a:t>    </a:t>
            </a:r>
            <a:r>
              <a:rPr lang="en-GB" altLang="ja-JP" sz="1100" dirty="0">
                <a:solidFill>
                  <a:srgbClr val="A6520C"/>
                </a:solidFill>
                <a:effectLst/>
                <a:latin typeface="Monaco" pitchFamily="2" charset="0"/>
              </a:rPr>
              <a:t>return</a:t>
            </a:r>
            <a:r>
              <a:rPr lang="en-GB" altLang="ja-JP" sz="1100" dirty="0">
                <a:solidFill>
                  <a:srgbClr val="3B2322"/>
                </a:solidFill>
                <a:effectLst/>
                <a:latin typeface="Monaco" pitchFamily="2" charset="0"/>
              </a:rPr>
              <a:t> </a:t>
            </a:r>
            <a:r>
              <a:rPr lang="en-GB" altLang="ja-JP" sz="1100" dirty="0">
                <a:solidFill>
                  <a:srgbClr val="A6520C"/>
                </a:solidFill>
                <a:effectLst/>
                <a:latin typeface="Monaco" pitchFamily="2" charset="0"/>
              </a:rPr>
              <a:t>new</a:t>
            </a:r>
            <a:r>
              <a:rPr lang="en-GB" altLang="ja-JP" sz="1100" dirty="0">
                <a:solidFill>
                  <a:srgbClr val="3B2322"/>
                </a:solidFill>
                <a:effectLst/>
                <a:latin typeface="Monaco" pitchFamily="2" charset="0"/>
              </a:rPr>
              <a:t> Fops5D_Base;</a:t>
            </a:r>
          </a:p>
          <a:p>
            <a:r>
              <a:rPr lang="en-GB" altLang="ja-JP" sz="1100" dirty="0">
                <a:solidFill>
                  <a:srgbClr val="3B2322"/>
                </a:solidFill>
                <a:effectLst/>
                <a:latin typeface="Monaco" pitchFamily="2" charset="0"/>
              </a:rPr>
              <a:t>}</a:t>
            </a:r>
          </a:p>
        </p:txBody>
      </p:sp>
    </p:spTree>
    <p:extLst>
      <p:ext uri="{BB962C8B-B14F-4D97-AF65-F5344CB8AC3E}">
        <p14:creationId xmlns:p14="http://schemas.microsoft.com/office/powerpoint/2010/main" val="397995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0338F4-7DD9-D3FD-CFFE-9C6BEE75C2FD}"/>
              </a:ext>
            </a:extLst>
          </p:cNvPr>
          <p:cNvSpPr>
            <a:spLocks noGrp="1"/>
          </p:cNvSpPr>
          <p:nvPr>
            <p:ph type="title"/>
          </p:nvPr>
        </p:nvSpPr>
        <p:spPr/>
        <p:txBody>
          <a:bodyPr/>
          <a:lstStyle/>
          <a:p>
            <a:r>
              <a:rPr lang="en-US" dirty="0" err="1"/>
              <a:t>内容</a:t>
            </a:r>
            <a:endParaRPr lang="en-US" dirty="0"/>
          </a:p>
        </p:txBody>
      </p:sp>
      <p:sp>
        <p:nvSpPr>
          <p:cNvPr id="3" name="コンテンツ プレースホルダー 2">
            <a:extLst>
              <a:ext uri="{FF2B5EF4-FFF2-40B4-BE49-F238E27FC236}">
                <a16:creationId xmlns:a16="http://schemas.microsoft.com/office/drawing/2014/main" id="{0FF54A59-3314-95A8-CF93-216A6810AFC6}"/>
              </a:ext>
            </a:extLst>
          </p:cNvPr>
          <p:cNvSpPr>
            <a:spLocks noGrp="1"/>
          </p:cNvSpPr>
          <p:nvPr>
            <p:ph idx="1"/>
          </p:nvPr>
        </p:nvSpPr>
        <p:spPr/>
        <p:txBody>
          <a:bodyPr/>
          <a:lstStyle/>
          <a:p>
            <a:pPr marL="457200" indent="-457200">
              <a:buFont typeface="+mj-lt"/>
              <a:buAutoNum type="arabicPeriod"/>
            </a:pPr>
            <a:r>
              <a:rPr lang="en-US" dirty="0" err="1">
                <a:solidFill>
                  <a:schemeClr val="accent2"/>
                </a:solidFill>
              </a:rPr>
              <a:t>Kokkosイントロ（文法以前</a:t>
            </a:r>
            <a:r>
              <a:rPr lang="en-US" dirty="0">
                <a:solidFill>
                  <a:schemeClr val="accent2"/>
                </a:solidFill>
              </a:rPr>
              <a:t>）</a:t>
            </a:r>
          </a:p>
          <a:p>
            <a:pPr marL="457200" indent="-457200">
              <a:buFont typeface="+mj-lt"/>
              <a:buAutoNum type="arabicPeriod"/>
            </a:pPr>
            <a:r>
              <a:rPr lang="en-US" dirty="0" err="1"/>
              <a:t>基本的な構文</a:t>
            </a:r>
            <a:endParaRPr lang="en-US" dirty="0"/>
          </a:p>
          <a:p>
            <a:pPr marL="457200" indent="-457200">
              <a:buFont typeface="+mj-lt"/>
              <a:buAutoNum type="arabicPeriod"/>
            </a:pPr>
            <a:r>
              <a:rPr lang="en-US" dirty="0" err="1"/>
              <a:t>格子QCDコード移植の経験</a:t>
            </a:r>
            <a:endParaRPr lang="en-US" dirty="0"/>
          </a:p>
        </p:txBody>
      </p:sp>
    </p:spTree>
    <p:extLst>
      <p:ext uri="{BB962C8B-B14F-4D97-AF65-F5344CB8AC3E}">
        <p14:creationId xmlns:p14="http://schemas.microsoft.com/office/powerpoint/2010/main" val="1707586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ダイアグラム&#10;&#10;自動的に生成された説明">
            <a:extLst>
              <a:ext uri="{FF2B5EF4-FFF2-40B4-BE49-F238E27FC236}">
                <a16:creationId xmlns:a16="http://schemas.microsoft.com/office/drawing/2014/main" id="{542080FF-AE99-C8A4-14B9-098678F99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689" y="1802895"/>
            <a:ext cx="4165600" cy="1503680"/>
          </a:xfrm>
          <a:prstGeom prst="rect">
            <a:avLst/>
          </a:prstGeom>
        </p:spPr>
      </p:pic>
      <p:sp>
        <p:nvSpPr>
          <p:cNvPr id="2" name="タイトル 1">
            <a:extLst>
              <a:ext uri="{FF2B5EF4-FFF2-40B4-BE49-F238E27FC236}">
                <a16:creationId xmlns:a16="http://schemas.microsoft.com/office/drawing/2014/main" id="{25EB594D-C2CE-48F9-3D2A-CA60B8D6A1C3}"/>
              </a:ext>
            </a:extLst>
          </p:cNvPr>
          <p:cNvSpPr>
            <a:spLocks noGrp="1"/>
          </p:cNvSpPr>
          <p:nvPr>
            <p:ph type="title"/>
          </p:nvPr>
        </p:nvSpPr>
        <p:spPr/>
        <p:txBody>
          <a:bodyPr/>
          <a:lstStyle/>
          <a:p>
            <a:r>
              <a:rPr lang="en-US" dirty="0" err="1"/>
              <a:t>補遺：ガンマ行列の表現と形式</a:t>
            </a:r>
            <a:endParaRPr lang="en-US" dirty="0"/>
          </a:p>
        </p:txBody>
      </p:sp>
      <p:pic>
        <p:nvPicPr>
          <p:cNvPr id="4" name="図 3" descr="テキスト&#10;&#10;自動的に生成された説明">
            <a:extLst>
              <a:ext uri="{FF2B5EF4-FFF2-40B4-BE49-F238E27FC236}">
                <a16:creationId xmlns:a16="http://schemas.microsoft.com/office/drawing/2014/main" id="{E7541666-AE92-33CF-1AED-647F4786D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86" y="1875354"/>
            <a:ext cx="4257040" cy="1930400"/>
          </a:xfrm>
          <a:prstGeom prst="rect">
            <a:avLst/>
          </a:prstGeom>
        </p:spPr>
      </p:pic>
      <p:pic>
        <p:nvPicPr>
          <p:cNvPr id="5" name="図 4" descr="ダイアグラム&#10;&#10;中程度の精度で自動的に生成された説明">
            <a:extLst>
              <a:ext uri="{FF2B5EF4-FFF2-40B4-BE49-F238E27FC236}">
                <a16:creationId xmlns:a16="http://schemas.microsoft.com/office/drawing/2014/main" id="{04E57A51-650F-AE46-E33E-6D295C9EB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4364352"/>
            <a:ext cx="2814320" cy="1300480"/>
          </a:xfrm>
          <a:prstGeom prst="rect">
            <a:avLst/>
          </a:prstGeom>
        </p:spPr>
      </p:pic>
      <p:sp>
        <p:nvSpPr>
          <p:cNvPr id="6" name="テキスト ボックス 5">
            <a:extLst>
              <a:ext uri="{FF2B5EF4-FFF2-40B4-BE49-F238E27FC236}">
                <a16:creationId xmlns:a16="http://schemas.microsoft.com/office/drawing/2014/main" id="{6D134110-8FBE-0AEC-7920-F9D079C188C5}"/>
              </a:ext>
            </a:extLst>
          </p:cNvPr>
          <p:cNvSpPr txBox="1"/>
          <p:nvPr/>
        </p:nvSpPr>
        <p:spPr>
          <a:xfrm>
            <a:off x="375787" y="1506025"/>
            <a:ext cx="449488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j-lt"/>
                <a:ea typeface="+mj-ea"/>
                <a:cs typeface="+mj-cs"/>
                <a:sym typeface="游ゴシック"/>
              </a:rPr>
              <a:t>Dirac（エネルギ</a:t>
            </a:r>
            <a:r>
              <a:rPr kumimoji="0" lang="en-US" sz="1800" b="0" i="0" u="none" strike="noStrike" cap="none" spc="0" normalizeH="0" baseline="0" dirty="0">
                <a:ln>
                  <a:noFill/>
                </a:ln>
                <a:solidFill>
                  <a:srgbClr val="000000"/>
                </a:solidFill>
                <a:effectLst/>
                <a:uFillTx/>
                <a:latin typeface="+mj-lt"/>
                <a:ea typeface="+mj-ea"/>
                <a:cs typeface="+mj-cs"/>
                <a:sym typeface="游ゴシック"/>
              </a:rPr>
              <a:t>ー）</a:t>
            </a:r>
            <a:r>
              <a:rPr kumimoji="0" lang="en-US" sz="1800" b="0" i="0" u="none" strike="noStrike" cap="none" spc="0" normalizeH="0" baseline="0" dirty="0" err="1">
                <a:ln>
                  <a:noFill/>
                </a:ln>
                <a:solidFill>
                  <a:srgbClr val="000000"/>
                </a:solidFill>
                <a:effectLst/>
                <a:uFillTx/>
                <a:latin typeface="+mj-lt"/>
                <a:ea typeface="+mj-ea"/>
                <a:cs typeface="+mj-cs"/>
                <a:sym typeface="游ゴシック"/>
              </a:rPr>
              <a:t>形式</a:t>
            </a:r>
            <a:r>
              <a:rPr kumimoji="0" lang="en-US" sz="1800" b="0" i="0" u="none" strike="noStrike" cap="none" spc="0" normalizeH="0" baseline="0" dirty="0">
                <a:ln>
                  <a:noFill/>
                </a:ln>
                <a:solidFill>
                  <a:srgbClr val="000000"/>
                </a:solidFill>
                <a:effectLst/>
                <a:uFillTx/>
                <a:latin typeface="+mj-lt"/>
                <a:ea typeface="+mj-ea"/>
                <a:cs typeface="+mj-cs"/>
                <a:sym typeface="游ゴシック"/>
              </a:rPr>
              <a:t>：</a:t>
            </a:r>
          </a:p>
        </p:txBody>
      </p:sp>
      <p:sp>
        <p:nvSpPr>
          <p:cNvPr id="7" name="テキスト ボックス 6">
            <a:extLst>
              <a:ext uri="{FF2B5EF4-FFF2-40B4-BE49-F238E27FC236}">
                <a16:creationId xmlns:a16="http://schemas.microsoft.com/office/drawing/2014/main" id="{FE89C98D-E192-F2AC-9C7F-7F56B45FF822}"/>
              </a:ext>
            </a:extLst>
          </p:cNvPr>
          <p:cNvSpPr txBox="1"/>
          <p:nvPr/>
        </p:nvSpPr>
        <p:spPr>
          <a:xfrm>
            <a:off x="375787" y="3995024"/>
            <a:ext cx="269458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j-lt"/>
                <a:ea typeface="+mj-ea"/>
                <a:cs typeface="+mj-cs"/>
                <a:sym typeface="游ゴシック"/>
              </a:rPr>
              <a:t>Weyl（カイラル）</a:t>
            </a:r>
            <a:r>
              <a:rPr kumimoji="0" lang="en-US" dirty="0" err="1">
                <a:solidFill>
                  <a:srgbClr val="000000"/>
                </a:solidFill>
                <a:latin typeface="+mj-lt"/>
                <a:ea typeface="+mj-ea"/>
                <a:cs typeface="+mj-cs"/>
                <a:sym typeface="游ゴシック"/>
              </a:rPr>
              <a:t>形式</a:t>
            </a:r>
            <a:r>
              <a:rPr kumimoji="0" lang="en-US" dirty="0">
                <a:solidFill>
                  <a:srgbClr val="000000"/>
                </a:solidFill>
                <a:latin typeface="+mj-lt"/>
                <a:ea typeface="+mj-ea"/>
                <a:cs typeface="+mj-cs"/>
                <a:sym typeface="游ゴシック"/>
              </a:rPr>
              <a:t>：</a:t>
            </a:r>
            <a:endParaRPr kumimoji="0" lang="en-US" sz="1800" b="0" i="0" u="none" strike="noStrike" cap="none" spc="0" normalizeH="0" baseline="0" dirty="0">
              <a:ln>
                <a:noFill/>
              </a:ln>
              <a:solidFill>
                <a:srgbClr val="000000"/>
              </a:solidFill>
              <a:effectLst/>
              <a:uFillTx/>
              <a:latin typeface="+mj-lt"/>
              <a:ea typeface="+mj-ea"/>
              <a:cs typeface="+mj-cs"/>
              <a:sym typeface="游ゴシック"/>
            </a:endParaRPr>
          </a:p>
        </p:txBody>
      </p:sp>
      <p:pic>
        <p:nvPicPr>
          <p:cNvPr id="9" name="図 8" descr="図形 が含まれている画像&#10;&#10;自動的に生成された説明">
            <a:extLst>
              <a:ext uri="{FF2B5EF4-FFF2-40B4-BE49-F238E27FC236}">
                <a16:creationId xmlns:a16="http://schemas.microsoft.com/office/drawing/2014/main" id="{083EDA6E-46FF-E679-27BE-F46C04D723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2283" y="3961007"/>
            <a:ext cx="5192395" cy="2781935"/>
          </a:xfrm>
          <a:prstGeom prst="rect">
            <a:avLst/>
          </a:prstGeom>
        </p:spPr>
      </p:pic>
      <p:sp>
        <p:nvSpPr>
          <p:cNvPr id="10" name="テキスト ボックス 9">
            <a:extLst>
              <a:ext uri="{FF2B5EF4-FFF2-40B4-BE49-F238E27FC236}">
                <a16:creationId xmlns:a16="http://schemas.microsoft.com/office/drawing/2014/main" id="{E324278C-F785-FE7A-B778-7DBB0B78A8CB}"/>
              </a:ext>
            </a:extLst>
          </p:cNvPr>
          <p:cNvSpPr txBox="1"/>
          <p:nvPr/>
        </p:nvSpPr>
        <p:spPr>
          <a:xfrm>
            <a:off x="4885689" y="1459981"/>
            <a:ext cx="235159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游ゴシック"/>
              </a:rPr>
              <a:t> </a:t>
            </a:r>
            <a:r>
              <a:rPr kumimoji="0" lang="en-US" sz="1800" b="0" i="0" u="none" strike="noStrike" cap="none" spc="0" normalizeH="0" baseline="0" dirty="0" err="1">
                <a:ln>
                  <a:noFill/>
                </a:ln>
                <a:solidFill>
                  <a:srgbClr val="000000"/>
                </a:solidFill>
                <a:effectLst/>
                <a:uFillTx/>
                <a:latin typeface="+mj-lt"/>
                <a:ea typeface="+mj-ea"/>
                <a:cs typeface="+mj-cs"/>
                <a:sym typeface="游ゴシック"/>
              </a:rPr>
              <a:t>Spin射影</a:t>
            </a:r>
            <a:r>
              <a:rPr kumimoji="0" lang="en-US" dirty="0">
                <a:solidFill>
                  <a:srgbClr val="000000"/>
                </a:solidFill>
                <a:latin typeface="+mj-lt"/>
                <a:ea typeface="+mj-ea"/>
                <a:cs typeface="+mj-cs"/>
                <a:sym typeface="游ゴシック"/>
              </a:rPr>
              <a:t>：</a:t>
            </a:r>
            <a:endParaRPr kumimoji="0" lang="en-US" sz="1800" b="0" i="0" u="none" strike="noStrike" cap="none" spc="0" normalizeH="0" baseline="0" dirty="0">
              <a:ln>
                <a:noFill/>
              </a:ln>
              <a:solidFill>
                <a:srgbClr val="000000"/>
              </a:solidFill>
              <a:effectLst/>
              <a:uFillTx/>
              <a:latin typeface="+mj-lt"/>
              <a:ea typeface="+mj-ea"/>
              <a:cs typeface="+mj-cs"/>
              <a:sym typeface="游ゴシック"/>
            </a:endParaRPr>
          </a:p>
        </p:txBody>
      </p:sp>
      <p:sp>
        <p:nvSpPr>
          <p:cNvPr id="11" name="テキスト ボックス 10">
            <a:extLst>
              <a:ext uri="{FF2B5EF4-FFF2-40B4-BE49-F238E27FC236}">
                <a16:creationId xmlns:a16="http://schemas.microsoft.com/office/drawing/2014/main" id="{90E28F1D-1CCB-99C5-28EC-F1C5F59EC6E8}"/>
              </a:ext>
            </a:extLst>
          </p:cNvPr>
          <p:cNvSpPr txBox="1"/>
          <p:nvPr/>
        </p:nvSpPr>
        <p:spPr>
          <a:xfrm>
            <a:off x="3882283" y="3644507"/>
            <a:ext cx="449488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游ゴシック"/>
              </a:rPr>
              <a:t>実数（</a:t>
            </a:r>
            <a:r>
              <a:rPr kumimoji="0" lang="en-US" sz="1800" b="0" i="0" u="none" strike="noStrike" cap="none" spc="0" normalizeH="0" baseline="0" dirty="0">
                <a:ln>
                  <a:noFill/>
                </a:ln>
                <a:solidFill>
                  <a:schemeClr val="accent2"/>
                </a:solidFill>
                <a:effectLst/>
                <a:uFillTx/>
                <a:latin typeface="Consolas" panose="020B0609020204030204" pitchFamily="49" charset="0"/>
                <a:ea typeface="+mj-ea"/>
                <a:cs typeface="Consolas" panose="020B0609020204030204" pitchFamily="49" charset="0"/>
                <a:sym typeface="游ゴシック"/>
              </a:rPr>
              <a:t>float4</a:t>
            </a:r>
            <a:r>
              <a:rPr kumimoji="0" lang="en-US" sz="1800" b="0" i="0" u="none" strike="noStrike" cap="none" spc="0" normalizeH="0" baseline="0" dirty="0">
                <a:ln>
                  <a:noFill/>
                </a:ln>
                <a:solidFill>
                  <a:srgbClr val="000000"/>
                </a:solidFill>
                <a:effectLst/>
                <a:uFillTx/>
                <a:latin typeface="+mj-lt"/>
                <a:ea typeface="+mj-ea"/>
                <a:cs typeface="+mj-cs"/>
                <a:sym typeface="游ゴシック"/>
              </a:rPr>
              <a:t>）で実装するとき</a:t>
            </a:r>
            <a:r>
              <a:rPr kumimoji="0" lang="en-US" dirty="0">
                <a:solidFill>
                  <a:srgbClr val="000000"/>
                </a:solidFill>
                <a:latin typeface="+mj-lt"/>
                <a:ea typeface="+mj-ea"/>
                <a:cs typeface="+mj-cs"/>
                <a:sym typeface="游ゴシック"/>
              </a:rPr>
              <a:t>：</a:t>
            </a:r>
            <a:endParaRPr kumimoji="0" lang="en-US" sz="1800" b="0" i="0" u="none" strike="noStrike" cap="none" spc="0" normalizeH="0" baseline="0" dirty="0">
              <a:ln>
                <a:noFill/>
              </a:ln>
              <a:solidFill>
                <a:srgbClr val="000000"/>
              </a:solidFill>
              <a:effectLst/>
              <a:uFillTx/>
              <a:latin typeface="+mj-lt"/>
              <a:ea typeface="+mj-ea"/>
              <a:cs typeface="+mj-cs"/>
              <a:sym typeface="游ゴシック"/>
            </a:endParaRPr>
          </a:p>
        </p:txBody>
      </p:sp>
    </p:spTree>
    <p:extLst>
      <p:ext uri="{BB962C8B-B14F-4D97-AF65-F5344CB8AC3E}">
        <p14:creationId xmlns:p14="http://schemas.microsoft.com/office/powerpoint/2010/main" val="2914105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36680D7-8508-6FBC-7593-4179FBBD8414}"/>
              </a:ext>
            </a:extLst>
          </p:cNvPr>
          <p:cNvSpPr>
            <a:spLocks noGrp="1"/>
          </p:cNvSpPr>
          <p:nvPr>
            <p:ph idx="1"/>
          </p:nvPr>
        </p:nvSpPr>
        <p:spPr/>
        <p:txBody>
          <a:bodyPr/>
          <a:lstStyle/>
          <a:p>
            <a:r>
              <a:rPr lang="en-US" dirty="0" err="1"/>
              <a:t>とりあえず最初の壁は</a:t>
            </a:r>
            <a:r>
              <a:rPr lang="en-US" dirty="0" err="1">
                <a:solidFill>
                  <a:schemeClr val="accent3"/>
                </a:solidFill>
              </a:rPr>
              <a:t>CMAKE</a:t>
            </a:r>
            <a:endParaRPr lang="en-US" dirty="0">
              <a:solidFill>
                <a:schemeClr val="accent3"/>
              </a:solidFill>
            </a:endParaRPr>
          </a:p>
          <a:p>
            <a:pPr lvl="1"/>
            <a:r>
              <a:rPr lang="en-US" dirty="0"/>
              <a:t>C++/</a:t>
            </a:r>
            <a:r>
              <a:rPr lang="en-US" dirty="0" err="1"/>
              <a:t>CUDA経験者ではむしろこちらに出鼻をくじかれたという人が多い気がする（Hello</a:t>
            </a:r>
            <a:r>
              <a:rPr lang="en-US" dirty="0"/>
              <a:t> worldまでに2週間ぐらい溶かしました）</a:t>
            </a:r>
          </a:p>
          <a:p>
            <a:pPr lvl="1"/>
            <a:r>
              <a:rPr lang="en-US" dirty="0" err="1"/>
              <a:t>今年更新されたQuick</a:t>
            </a:r>
            <a:r>
              <a:rPr lang="en-US" dirty="0"/>
              <a:t> </a:t>
            </a:r>
            <a:r>
              <a:rPr lang="en-US" dirty="0" err="1"/>
              <a:t>Startの順でやれば初心者でも大丈夫</a:t>
            </a:r>
            <a:endParaRPr lang="en-US" dirty="0"/>
          </a:p>
          <a:p>
            <a:r>
              <a:rPr lang="en-US" dirty="0" err="1"/>
              <a:t>KokkosのAPIを沢山覚えなくてもいい</a:t>
            </a:r>
            <a:endParaRPr lang="en-US" dirty="0"/>
          </a:p>
          <a:p>
            <a:pPr lvl="1"/>
            <a:r>
              <a:rPr lang="en-US" dirty="0" err="1"/>
              <a:t>大事な箇所をしっかり理解しておいた方がいい</a:t>
            </a:r>
            <a:endParaRPr lang="en-US" dirty="0"/>
          </a:p>
          <a:p>
            <a:pPr lvl="1"/>
            <a:r>
              <a:rPr lang="en-US" dirty="0" err="1"/>
              <a:t>配列はViewで持つ、Viewは値渡しする（</a:t>
            </a:r>
            <a:r>
              <a:rPr lang="en-US" dirty="0" err="1">
                <a:solidFill>
                  <a:schemeClr val="accent2"/>
                </a:solidFill>
              </a:rPr>
              <a:t>shallow</a:t>
            </a:r>
            <a:r>
              <a:rPr lang="en-US" dirty="0">
                <a:solidFill>
                  <a:schemeClr val="accent2"/>
                </a:solidFill>
              </a:rPr>
              <a:t> copy</a:t>
            </a:r>
            <a:r>
              <a:rPr lang="en-US" dirty="0"/>
              <a:t>）、</a:t>
            </a:r>
            <a:r>
              <a:rPr lang="en-US" dirty="0" err="1"/>
              <a:t>スカラー値はlambdaの</a:t>
            </a:r>
            <a:r>
              <a:rPr lang="en-US" dirty="0">
                <a:solidFill>
                  <a:schemeClr val="accent3"/>
                </a:solidFill>
                <a:latin typeface="Consolas" panose="020B0609020204030204" pitchFamily="49" charset="0"/>
                <a:cs typeface="Consolas" panose="020B0609020204030204" pitchFamily="49" charset="0"/>
              </a:rPr>
              <a:t>[=]</a:t>
            </a:r>
            <a:r>
              <a:rPr lang="en-US" dirty="0" err="1"/>
              <a:t>で値渡し、必要なら配列は</a:t>
            </a:r>
            <a:r>
              <a:rPr lang="en-US" dirty="0" err="1">
                <a:solidFill>
                  <a:schemeClr val="accent2"/>
                </a:solidFill>
              </a:rPr>
              <a:t>deep</a:t>
            </a:r>
            <a:r>
              <a:rPr lang="en-US" dirty="0">
                <a:solidFill>
                  <a:schemeClr val="accent2"/>
                </a:solidFill>
              </a:rPr>
              <a:t> </a:t>
            </a:r>
            <a:r>
              <a:rPr lang="en-US" dirty="0" err="1">
                <a:solidFill>
                  <a:schemeClr val="accent2"/>
                </a:solidFill>
              </a:rPr>
              <a:t>copy</a:t>
            </a:r>
            <a:r>
              <a:rPr lang="en-US" dirty="0" err="1"/>
              <a:t>、解放は自動</a:t>
            </a:r>
            <a:endParaRPr lang="en-US" dirty="0"/>
          </a:p>
          <a:p>
            <a:pPr lvl="1"/>
            <a:r>
              <a:rPr lang="en-US" dirty="0" err="1">
                <a:solidFill>
                  <a:schemeClr val="accent3"/>
                </a:solidFill>
                <a:latin typeface="Consolas" panose="020B0609020204030204" pitchFamily="49" charset="0"/>
                <a:cs typeface="Consolas" panose="020B0609020204030204" pitchFamily="49" charset="0"/>
              </a:rPr>
              <a:t>parallel_for</a:t>
            </a:r>
            <a:r>
              <a:rPr lang="en-US" dirty="0" err="1"/>
              <a:t>と</a:t>
            </a:r>
            <a:r>
              <a:rPr lang="en-US" altLang="ja-JP" dirty="0" err="1">
                <a:solidFill>
                  <a:schemeClr val="accent3"/>
                </a:solidFill>
                <a:latin typeface="Consolas" panose="020B0609020204030204" pitchFamily="49" charset="0"/>
                <a:cs typeface="Consolas" panose="020B0609020204030204" pitchFamily="49" charset="0"/>
              </a:rPr>
              <a:t>parallel_reduce</a:t>
            </a:r>
            <a:r>
              <a:rPr lang="ja-JP" altLang="en-US"/>
              <a:t>を</a:t>
            </a:r>
            <a:r>
              <a:rPr lang="en-US" altLang="ja-JP" dirty="0"/>
              <a:t>OpenMP</a:t>
            </a:r>
            <a:r>
              <a:rPr lang="ja-JP" altLang="en-US"/>
              <a:t>ぐらいの感覚で</a:t>
            </a:r>
            <a:endParaRPr lang="en-US" dirty="0"/>
          </a:p>
          <a:p>
            <a:pPr lvl="1"/>
            <a:r>
              <a:rPr lang="en-US" dirty="0" err="1"/>
              <a:t>インターフェースとしてはFortranユーザーに直感的に作られていると思う</a:t>
            </a:r>
            <a:endParaRPr lang="en-US" dirty="0"/>
          </a:p>
        </p:txBody>
      </p:sp>
      <p:sp>
        <p:nvSpPr>
          <p:cNvPr id="3" name="スライド番号プレースホルダー 2">
            <a:extLst>
              <a:ext uri="{FF2B5EF4-FFF2-40B4-BE49-F238E27FC236}">
                <a16:creationId xmlns:a16="http://schemas.microsoft.com/office/drawing/2014/main" id="{E51AE47D-9421-8EFE-E20E-706580FF81AD}"/>
              </a:ext>
            </a:extLst>
          </p:cNvPr>
          <p:cNvSpPr>
            <a:spLocks noGrp="1"/>
          </p:cNvSpPr>
          <p:nvPr>
            <p:ph type="sldNum" sz="quarter" idx="12"/>
          </p:nvPr>
        </p:nvSpPr>
        <p:spPr/>
        <p:txBody>
          <a:bodyPr/>
          <a:lstStyle/>
          <a:p>
            <a:fld id="{2BB070CA-7F05-402B-B4D7-B1443F98C54D}" type="slidenum">
              <a:rPr kumimoji="1" lang="ja-JP" altLang="en-US" smtClean="0"/>
              <a:t>31</a:t>
            </a:fld>
            <a:endParaRPr kumimoji="1" lang="ja-JP" altLang="en-US"/>
          </a:p>
        </p:txBody>
      </p:sp>
      <p:sp>
        <p:nvSpPr>
          <p:cNvPr id="4" name="タイトル 3">
            <a:extLst>
              <a:ext uri="{FF2B5EF4-FFF2-40B4-BE49-F238E27FC236}">
                <a16:creationId xmlns:a16="http://schemas.microsoft.com/office/drawing/2014/main" id="{40180630-C9DF-0FC4-B6FE-9FE7F39A3C4E}"/>
              </a:ext>
            </a:extLst>
          </p:cNvPr>
          <p:cNvSpPr>
            <a:spLocks noGrp="1"/>
          </p:cNvSpPr>
          <p:nvPr>
            <p:ph type="title"/>
          </p:nvPr>
        </p:nvSpPr>
        <p:spPr/>
        <p:txBody>
          <a:bodyPr/>
          <a:lstStyle/>
          <a:p>
            <a:r>
              <a:rPr lang="en-US" dirty="0" err="1"/>
              <a:t>まとめ</a:t>
            </a:r>
            <a:endParaRPr lang="en-US" dirty="0"/>
          </a:p>
        </p:txBody>
      </p:sp>
    </p:spTree>
    <p:extLst>
      <p:ext uri="{BB962C8B-B14F-4D97-AF65-F5344CB8AC3E}">
        <p14:creationId xmlns:p14="http://schemas.microsoft.com/office/powerpoint/2010/main" val="144631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A988789-89DE-B7E4-6D9F-22FE8ADA6C3E}"/>
              </a:ext>
            </a:extLst>
          </p:cNvPr>
          <p:cNvSpPr>
            <a:spLocks noGrp="1"/>
          </p:cNvSpPr>
          <p:nvPr>
            <p:ph idx="1"/>
          </p:nvPr>
        </p:nvSpPr>
        <p:spPr>
          <a:xfrm>
            <a:off x="457200" y="1628801"/>
            <a:ext cx="5870028" cy="3823073"/>
          </a:xfrm>
        </p:spPr>
        <p:txBody>
          <a:bodyPr>
            <a:normAutofit fontScale="92500"/>
          </a:bodyPr>
          <a:lstStyle/>
          <a:p>
            <a:r>
              <a:rPr lang="en-US" dirty="0" err="1"/>
              <a:t>米国の国研を中心に開発された、単一C</a:t>
            </a:r>
            <a:r>
              <a:rPr lang="en-US" dirty="0"/>
              <a:t>++</a:t>
            </a:r>
            <a:r>
              <a:rPr lang="en-US" dirty="0" err="1"/>
              <a:t>コードからGPUやOpenMPの実行コードを生成できるOSS</a:t>
            </a:r>
            <a:endParaRPr lang="en-US" dirty="0"/>
          </a:p>
          <a:p>
            <a:pPr lvl="1"/>
            <a:r>
              <a:rPr lang="en-US" dirty="0" err="1"/>
              <a:t>実体はというとC</a:t>
            </a:r>
            <a:r>
              <a:rPr lang="en-US" dirty="0"/>
              <a:t>++</a:t>
            </a:r>
            <a:r>
              <a:rPr lang="en-US" dirty="0" err="1"/>
              <a:t>でのライブラリとAPI群</a:t>
            </a:r>
            <a:endParaRPr lang="en-US" dirty="0"/>
          </a:p>
          <a:p>
            <a:pPr lvl="1"/>
            <a:r>
              <a:rPr lang="en-US" dirty="0" err="1"/>
              <a:t>ただし普通のC</a:t>
            </a:r>
            <a:r>
              <a:rPr lang="en-US" dirty="0"/>
              <a:t>++</a:t>
            </a:r>
            <a:r>
              <a:rPr lang="en-US" dirty="0" err="1"/>
              <a:t>とはかなり異なる書き方をするので「フレームワーク」とでも呼ぶべきか</a:t>
            </a:r>
            <a:endParaRPr lang="en-US" dirty="0"/>
          </a:p>
          <a:p>
            <a:r>
              <a:rPr lang="en-US" dirty="0" err="1"/>
              <a:t>公式には</a:t>
            </a:r>
            <a:r>
              <a:rPr lang="en-US" dirty="0"/>
              <a:t> “Performance portability ecosystem”</a:t>
            </a:r>
          </a:p>
          <a:p>
            <a:pPr lvl="1"/>
            <a:r>
              <a:rPr lang="en-US" dirty="0" err="1"/>
              <a:t>コアライブラリ、カーネル、アプリなど全部含めて</a:t>
            </a:r>
            <a:endParaRPr lang="en-US" dirty="0"/>
          </a:p>
          <a:p>
            <a:r>
              <a:rPr lang="en-US" dirty="0" err="1"/>
              <a:t>ベンダニュートラルであること</a:t>
            </a:r>
            <a:endParaRPr lang="en-US" dirty="0"/>
          </a:p>
          <a:p>
            <a:pPr lvl="1"/>
            <a:r>
              <a:rPr lang="en-US" dirty="0"/>
              <a:t>NVIDIA </a:t>
            </a:r>
            <a:r>
              <a:rPr lang="en-US" dirty="0" err="1"/>
              <a:t>GPUを一度採用してもCUDAとOpenACCでロックインになっていいわけではない</a:t>
            </a:r>
            <a:endParaRPr lang="en-US" dirty="0"/>
          </a:p>
          <a:p>
            <a:pPr lvl="1"/>
            <a:r>
              <a:rPr lang="en-US" dirty="0" err="1"/>
              <a:t>複数のセンターで単一ソースのコードが動くこと</a:t>
            </a:r>
            <a:endParaRPr lang="en-US" dirty="0"/>
          </a:p>
          <a:p>
            <a:pPr lvl="1"/>
            <a:endParaRPr lang="en-US" dirty="0"/>
          </a:p>
        </p:txBody>
      </p:sp>
      <p:sp>
        <p:nvSpPr>
          <p:cNvPr id="3" name="スライド番号プレースホルダー 2">
            <a:extLst>
              <a:ext uri="{FF2B5EF4-FFF2-40B4-BE49-F238E27FC236}">
                <a16:creationId xmlns:a16="http://schemas.microsoft.com/office/drawing/2014/main" id="{309A9D08-5DD0-8377-8A9F-F568714FF3C9}"/>
              </a:ext>
            </a:extLst>
          </p:cNvPr>
          <p:cNvSpPr>
            <a:spLocks noGrp="1"/>
          </p:cNvSpPr>
          <p:nvPr>
            <p:ph type="sldNum" sz="quarter" idx="12"/>
          </p:nvPr>
        </p:nvSpPr>
        <p:spPr/>
        <p:txBody>
          <a:bodyPr/>
          <a:lstStyle/>
          <a:p>
            <a:fld id="{2BB070CA-7F05-402B-B4D7-B1443F98C54D}" type="slidenum">
              <a:rPr kumimoji="1" lang="ja-JP" altLang="en-US" smtClean="0"/>
              <a:t>4</a:t>
            </a:fld>
            <a:endParaRPr kumimoji="1" lang="ja-JP" altLang="en-US"/>
          </a:p>
        </p:txBody>
      </p:sp>
      <p:sp>
        <p:nvSpPr>
          <p:cNvPr id="4" name="タイトル 3">
            <a:extLst>
              <a:ext uri="{FF2B5EF4-FFF2-40B4-BE49-F238E27FC236}">
                <a16:creationId xmlns:a16="http://schemas.microsoft.com/office/drawing/2014/main" id="{5F63FF32-D690-8C1D-9844-3ED8C7FEC7A7}"/>
              </a:ext>
            </a:extLst>
          </p:cNvPr>
          <p:cNvSpPr>
            <a:spLocks noGrp="1"/>
          </p:cNvSpPr>
          <p:nvPr>
            <p:ph type="title"/>
          </p:nvPr>
        </p:nvSpPr>
        <p:spPr/>
        <p:txBody>
          <a:bodyPr/>
          <a:lstStyle/>
          <a:p>
            <a:r>
              <a:rPr lang="en-US" dirty="0" err="1"/>
              <a:t>Kokkosについて</a:t>
            </a:r>
            <a:endParaRPr lang="en-US" dirty="0"/>
          </a:p>
        </p:txBody>
      </p:sp>
      <p:pic>
        <p:nvPicPr>
          <p:cNvPr id="5" name="Picture 2" descr="@kokkos">
            <a:extLst>
              <a:ext uri="{FF2B5EF4-FFF2-40B4-BE49-F238E27FC236}">
                <a16:creationId xmlns:a16="http://schemas.microsoft.com/office/drawing/2014/main" id="{35B68C19-4865-BF51-224A-8C8238705D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33" r="7188"/>
          <a:stretch>
            <a:fillRect/>
          </a:stretch>
        </p:blipFill>
        <p:spPr bwMode="auto">
          <a:xfrm>
            <a:off x="6457278" y="1628801"/>
            <a:ext cx="2431456" cy="309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53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12C3A78-B21A-2846-B2BE-783591418168}"/>
              </a:ext>
            </a:extLst>
          </p:cNvPr>
          <p:cNvSpPr>
            <a:spLocks noGrp="1"/>
          </p:cNvSpPr>
          <p:nvPr>
            <p:ph idx="1"/>
          </p:nvPr>
        </p:nvSpPr>
        <p:spPr>
          <a:xfrm>
            <a:off x="628650" y="4900797"/>
            <a:ext cx="7886700" cy="1226733"/>
          </a:xfrm>
        </p:spPr>
        <p:txBody>
          <a:bodyPr>
            <a:normAutofit fontScale="92500"/>
          </a:bodyPr>
          <a:lstStyle/>
          <a:p>
            <a:r>
              <a:rPr lang="en-US" dirty="0" err="1"/>
              <a:t>米DOEの国立研究所から始まったが最近は仏CEAも参加している</a:t>
            </a:r>
            <a:endParaRPr lang="en-US" dirty="0"/>
          </a:p>
          <a:p>
            <a:r>
              <a:rPr lang="en-US" dirty="0" err="1"/>
              <a:t>Lunux</a:t>
            </a:r>
            <a:r>
              <a:rPr lang="en-US" dirty="0"/>
              <a:t> </a:t>
            </a:r>
            <a:r>
              <a:rPr lang="en-US" dirty="0" err="1"/>
              <a:t>FoundationプロジェクトでありHigh</a:t>
            </a:r>
            <a:r>
              <a:rPr lang="en-US" dirty="0"/>
              <a:t> Performance Software Foundation (HPSF)</a:t>
            </a:r>
            <a:r>
              <a:rPr lang="en-US" dirty="0" err="1"/>
              <a:t>の一部（理研もHPSFに入りました</a:t>
            </a:r>
            <a:r>
              <a:rPr lang="en-US" dirty="0"/>
              <a:t>）</a:t>
            </a:r>
          </a:p>
        </p:txBody>
      </p:sp>
      <p:pic>
        <p:nvPicPr>
          <p:cNvPr id="2050" name="Picture 2">
            <a:extLst>
              <a:ext uri="{FF2B5EF4-FFF2-40B4-BE49-F238E27FC236}">
                <a16:creationId xmlns:a16="http://schemas.microsoft.com/office/drawing/2014/main" id="{CB0BE29C-51CA-56C4-542A-E518BEEC1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566" y="292839"/>
            <a:ext cx="7437352" cy="404793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AEB175BF-83B8-561A-2D4F-B5E4BFF9BC0C}"/>
              </a:ext>
            </a:extLst>
          </p:cNvPr>
          <p:cNvSpPr txBox="1"/>
          <p:nvPr/>
        </p:nvSpPr>
        <p:spPr>
          <a:xfrm>
            <a:off x="4801242" y="4466897"/>
            <a:ext cx="4020207" cy="307777"/>
          </a:xfrm>
          <a:prstGeom prst="rect">
            <a:avLst/>
          </a:prstGeom>
          <a:noFill/>
        </p:spPr>
        <p:txBody>
          <a:bodyPr wrap="square">
            <a:spAutoFit/>
          </a:bodyPr>
          <a:lstStyle/>
          <a:p>
            <a:r>
              <a:rPr lang="en-US" altLang="ja-JP" sz="1400" dirty="0">
                <a:hlinkClick r:id="rId3"/>
              </a:rPr>
              <a:t>https://kokkos.org/about/overview/</a:t>
            </a:r>
            <a:r>
              <a:rPr lang="en-US" altLang="ja-JP" sz="1400" dirty="0"/>
              <a:t> </a:t>
            </a:r>
            <a:r>
              <a:rPr lang="ja-JP" altLang="en-US" sz="1400"/>
              <a:t>より</a:t>
            </a:r>
            <a:endParaRPr lang="en-US" sz="1400" dirty="0"/>
          </a:p>
        </p:txBody>
      </p:sp>
    </p:spTree>
    <p:extLst>
      <p:ext uri="{BB962C8B-B14F-4D97-AF65-F5344CB8AC3E}">
        <p14:creationId xmlns:p14="http://schemas.microsoft.com/office/powerpoint/2010/main" val="383612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3EBE9E-C3BB-2EA2-2A26-2427FCF5AAC2}"/>
              </a:ext>
            </a:extLst>
          </p:cNvPr>
          <p:cNvSpPr>
            <a:spLocks noGrp="1"/>
          </p:cNvSpPr>
          <p:nvPr>
            <p:ph type="title"/>
          </p:nvPr>
        </p:nvSpPr>
        <p:spPr/>
        <p:txBody>
          <a:bodyPr/>
          <a:lstStyle/>
          <a:p>
            <a:r>
              <a:rPr lang="en-US" dirty="0" err="1"/>
              <a:t>実行モデル</a:t>
            </a:r>
            <a:endParaRPr lang="en-US" dirty="0"/>
          </a:p>
        </p:txBody>
      </p:sp>
      <p:sp>
        <p:nvSpPr>
          <p:cNvPr id="3" name="コンテンツ プレースホルダー 2">
            <a:extLst>
              <a:ext uri="{FF2B5EF4-FFF2-40B4-BE49-F238E27FC236}">
                <a16:creationId xmlns:a16="http://schemas.microsoft.com/office/drawing/2014/main" id="{44BA4600-54A4-A867-D306-468D9F01D350}"/>
              </a:ext>
            </a:extLst>
          </p:cNvPr>
          <p:cNvSpPr>
            <a:spLocks noGrp="1"/>
          </p:cNvSpPr>
          <p:nvPr>
            <p:ph idx="1"/>
          </p:nvPr>
        </p:nvSpPr>
        <p:spPr>
          <a:xfrm>
            <a:off x="628650" y="1825625"/>
            <a:ext cx="3596509" cy="3609975"/>
          </a:xfrm>
        </p:spPr>
        <p:txBody>
          <a:bodyPr/>
          <a:lstStyle/>
          <a:p>
            <a:r>
              <a:rPr lang="en-US" dirty="0" err="1"/>
              <a:t>ホスト、アクセラレータで主記憶が分散している</a:t>
            </a:r>
            <a:endParaRPr lang="en-US" dirty="0"/>
          </a:p>
          <a:p>
            <a:pPr lvl="1"/>
            <a:r>
              <a:rPr lang="en-US" dirty="0"/>
              <a:t>GH200やMI300Aのような特殊構成を前提としない</a:t>
            </a:r>
          </a:p>
          <a:p>
            <a:r>
              <a:rPr lang="en-US" dirty="0" err="1"/>
              <a:t>明示的なデータコピーはユーザー責任</a:t>
            </a:r>
            <a:endParaRPr lang="en-US" dirty="0"/>
          </a:p>
          <a:p>
            <a:pPr lvl="1"/>
            <a:r>
              <a:rPr lang="en-US" dirty="0" err="1"/>
              <a:t>OpenMPバックエンドのときは不要なコピーを抑制</a:t>
            </a:r>
            <a:endParaRPr lang="en-US" dirty="0"/>
          </a:p>
        </p:txBody>
      </p:sp>
      <p:pic>
        <p:nvPicPr>
          <p:cNvPr id="1026" name="Picture 2" descr="Figure 2.1 Conceptual Model of a Future High Performance Computing Node">
            <a:extLst>
              <a:ext uri="{FF2B5EF4-FFF2-40B4-BE49-F238E27FC236}">
                <a16:creationId xmlns:a16="http://schemas.microsoft.com/office/drawing/2014/main" id="{18206481-F98B-FB52-505D-1C940BEBB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163" y="2301766"/>
            <a:ext cx="4408030" cy="313383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D1EB7587-E587-3D8D-250A-7E81DFAEDACC}"/>
              </a:ext>
            </a:extLst>
          </p:cNvPr>
          <p:cNvSpPr txBox="1"/>
          <p:nvPr/>
        </p:nvSpPr>
        <p:spPr>
          <a:xfrm>
            <a:off x="4687614" y="5450076"/>
            <a:ext cx="4144579" cy="830997"/>
          </a:xfrm>
          <a:prstGeom prst="rect">
            <a:avLst/>
          </a:prstGeom>
          <a:noFill/>
        </p:spPr>
        <p:txBody>
          <a:bodyPr wrap="square">
            <a:spAutoFit/>
          </a:bodyPr>
          <a:lstStyle/>
          <a:p>
            <a:r>
              <a:rPr lang="en-US" altLang="ja-JP" sz="1600" dirty="0">
                <a:hlinkClick r:id="rId3"/>
              </a:rPr>
              <a:t>https://kokkos.org/kokkos-core-wiki/ProgrammingGuide/Machine-Model.html</a:t>
            </a:r>
            <a:r>
              <a:rPr lang="en-US" altLang="ja-JP" sz="1600" dirty="0"/>
              <a:t> </a:t>
            </a:r>
            <a:r>
              <a:rPr lang="ja-JP" altLang="en-US" sz="1600"/>
              <a:t>より</a:t>
            </a:r>
            <a:endParaRPr lang="en-US" sz="1600" dirty="0"/>
          </a:p>
        </p:txBody>
      </p:sp>
    </p:spTree>
    <p:extLst>
      <p:ext uri="{BB962C8B-B14F-4D97-AF65-F5344CB8AC3E}">
        <p14:creationId xmlns:p14="http://schemas.microsoft.com/office/powerpoint/2010/main" val="33016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882CE-4DAA-BD3C-4050-78EA7C29720A}"/>
              </a:ext>
            </a:extLst>
          </p:cNvPr>
          <p:cNvSpPr>
            <a:spLocks noGrp="1"/>
          </p:cNvSpPr>
          <p:nvPr>
            <p:ph type="title"/>
          </p:nvPr>
        </p:nvSpPr>
        <p:spPr/>
        <p:txBody>
          <a:bodyPr/>
          <a:lstStyle/>
          <a:p>
            <a:r>
              <a:rPr lang="en-US" dirty="0" err="1"/>
              <a:t>使ってみた感想など</a:t>
            </a:r>
            <a:endParaRPr lang="en-US" dirty="0"/>
          </a:p>
        </p:txBody>
      </p:sp>
      <p:sp>
        <p:nvSpPr>
          <p:cNvPr id="3" name="コンテンツ プレースホルダー 2">
            <a:extLst>
              <a:ext uri="{FF2B5EF4-FFF2-40B4-BE49-F238E27FC236}">
                <a16:creationId xmlns:a16="http://schemas.microsoft.com/office/drawing/2014/main" id="{99BDAAFF-31DF-1DFF-604B-9E1D12D7C3D9}"/>
              </a:ext>
            </a:extLst>
          </p:cNvPr>
          <p:cNvSpPr>
            <a:spLocks noGrp="1"/>
          </p:cNvSpPr>
          <p:nvPr>
            <p:ph idx="1"/>
          </p:nvPr>
        </p:nvSpPr>
        <p:spPr/>
        <p:txBody>
          <a:bodyPr>
            <a:normAutofit fontScale="92500" lnSpcReduction="10000"/>
          </a:bodyPr>
          <a:lstStyle/>
          <a:p>
            <a:r>
              <a:rPr lang="en-US" dirty="0"/>
              <a:t>Host/</a:t>
            </a:r>
            <a:r>
              <a:rPr lang="en-US" dirty="0" err="1"/>
              <a:t>Deviceのメモリがはっきりと別れていてここは陽に書く必要がある</a:t>
            </a:r>
            <a:endParaRPr lang="en-US" dirty="0"/>
          </a:p>
          <a:p>
            <a:pPr lvl="1"/>
            <a:r>
              <a:rPr lang="en-US" dirty="0" err="1"/>
              <a:t>cudaMalloc</a:t>
            </a:r>
            <a:r>
              <a:rPr lang="en-US" dirty="0"/>
              <a:t>()</a:t>
            </a:r>
            <a:r>
              <a:rPr lang="en-US" dirty="0" err="1"/>
              <a:t>やcudaMemcpy</a:t>
            </a:r>
            <a:r>
              <a:rPr lang="en-US" dirty="0"/>
              <a:t>()</a:t>
            </a:r>
            <a:r>
              <a:rPr lang="en-US" dirty="0" err="1"/>
              <a:t>がKokkos</a:t>
            </a:r>
            <a:r>
              <a:rPr lang="en-US" dirty="0"/>
              <a:t>::</a:t>
            </a:r>
            <a:r>
              <a:rPr lang="en-US" dirty="0" err="1"/>
              <a:t>Viewによって適度に抽象化されており少ない記述で書ける</a:t>
            </a:r>
            <a:endParaRPr lang="en-US" dirty="0"/>
          </a:p>
          <a:p>
            <a:pPr lvl="1"/>
            <a:r>
              <a:rPr lang="en-US" dirty="0" err="1"/>
              <a:t>cudaFree</a:t>
            </a:r>
            <a:r>
              <a:rPr lang="en-US" dirty="0"/>
              <a:t>()</a:t>
            </a:r>
            <a:r>
              <a:rPr lang="en-US" dirty="0" err="1"/>
              <a:t>相当の部分は書かずに済む</a:t>
            </a:r>
            <a:r>
              <a:rPr lang="en-US" dirty="0"/>
              <a:t> （</a:t>
            </a:r>
            <a:r>
              <a:rPr lang="en-US" dirty="0" err="1"/>
              <a:t>スマートポインタ風</a:t>
            </a:r>
            <a:r>
              <a:rPr lang="en-US" dirty="0"/>
              <a:t>）</a:t>
            </a:r>
          </a:p>
          <a:p>
            <a:pPr lvl="1"/>
            <a:r>
              <a:rPr lang="en-US" dirty="0" err="1"/>
              <a:t>CPU用バックエンドでは冗長なメモリ確保やコピーを揉み消してくれる仕組みがある</a:t>
            </a:r>
            <a:endParaRPr lang="en-US" dirty="0"/>
          </a:p>
          <a:p>
            <a:r>
              <a:rPr lang="en-US" dirty="0" err="1"/>
              <a:t>どんな人向けか</a:t>
            </a:r>
            <a:endParaRPr lang="en-US" dirty="0"/>
          </a:p>
          <a:p>
            <a:pPr lvl="1"/>
            <a:r>
              <a:rPr lang="en-US" dirty="0" err="1"/>
              <a:t>既存のコードを少しづつ書き換えるのには向かない、一気にKokkosで書き換えるか新規プロジェクトにおすすめ</a:t>
            </a:r>
            <a:endParaRPr lang="en-US" dirty="0"/>
          </a:p>
          <a:p>
            <a:pPr lvl="1"/>
            <a:r>
              <a:rPr lang="en-US" dirty="0"/>
              <a:t>C++</a:t>
            </a:r>
            <a:r>
              <a:rPr lang="en-US" dirty="0" err="1"/>
              <a:t>やCUDAの経験はあるに越したことはないが必須ではない</a:t>
            </a:r>
            <a:endParaRPr lang="en-US" dirty="0"/>
          </a:p>
          <a:p>
            <a:pPr lvl="1"/>
            <a:r>
              <a:rPr lang="en-US" dirty="0" err="1"/>
              <a:t>Templateや</a:t>
            </a:r>
            <a:r>
              <a:rPr lang="en-US" altLang="ja-JP" dirty="0" err="1"/>
              <a:t>lambda</a:t>
            </a:r>
            <a:r>
              <a:rPr lang="ja-JP" altLang="en-US"/>
              <a:t>を多用しているがユーザーコードに複雑な記述は求められていない</a:t>
            </a:r>
            <a:endParaRPr lang="en-US" altLang="ja-JP" dirty="0"/>
          </a:p>
          <a:p>
            <a:pPr lvl="2"/>
            <a:r>
              <a:rPr lang="ja-JP" altLang="en-US"/>
              <a:t>強いて言うなら</a:t>
            </a:r>
            <a:r>
              <a:rPr lang="en-US" altLang="ja-JP" dirty="0">
                <a:solidFill>
                  <a:schemeClr val="accent2"/>
                </a:solidFill>
              </a:rPr>
              <a:t>copy capture</a:t>
            </a:r>
            <a:r>
              <a:rPr lang="ja-JP" altLang="en-US"/>
              <a:t>の挙動にだけ注意</a:t>
            </a:r>
            <a:endParaRPr lang="en-US" altLang="ja-JP" dirty="0"/>
          </a:p>
          <a:p>
            <a:pPr lvl="1"/>
            <a:r>
              <a:rPr lang="en-US" dirty="0"/>
              <a:t>Fortran/</a:t>
            </a:r>
            <a:r>
              <a:rPr lang="en-US" dirty="0" err="1"/>
              <a:t>FORTRANネイティブの人にも挑戦してみてよいのでは</a:t>
            </a:r>
            <a:endParaRPr lang="en-US" dirty="0"/>
          </a:p>
          <a:p>
            <a:pPr lvl="2"/>
            <a:r>
              <a:rPr lang="en-US" dirty="0"/>
              <a:t>C++</a:t>
            </a:r>
            <a:r>
              <a:rPr lang="en-US" dirty="0" err="1"/>
              <a:t>とはいえ変なオブジェクト指向信仰に毒されていない</a:t>
            </a:r>
            <a:endParaRPr lang="en-US" dirty="0"/>
          </a:p>
          <a:p>
            <a:pPr lvl="2"/>
            <a:r>
              <a:rPr lang="en-US" dirty="0" err="1"/>
              <a:t>世界は配列とループである（doの代わりにparallel_for</a:t>
            </a:r>
            <a:r>
              <a:rPr lang="en-US" dirty="0"/>
              <a:t>）</a:t>
            </a:r>
          </a:p>
        </p:txBody>
      </p:sp>
    </p:spTree>
    <p:extLst>
      <p:ext uri="{BB962C8B-B14F-4D97-AF65-F5344CB8AC3E}">
        <p14:creationId xmlns:p14="http://schemas.microsoft.com/office/powerpoint/2010/main" val="184132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D1625-1005-089E-9C54-7FD449CC490D}"/>
              </a:ext>
            </a:extLst>
          </p:cNvPr>
          <p:cNvSpPr>
            <a:spLocks noGrp="1"/>
          </p:cNvSpPr>
          <p:nvPr>
            <p:ph type="title"/>
          </p:nvPr>
        </p:nvSpPr>
        <p:spPr/>
        <p:txBody>
          <a:bodyPr/>
          <a:lstStyle/>
          <a:p>
            <a:r>
              <a:rPr lang="en-US" dirty="0" err="1"/>
              <a:t>CMAKEの壁</a:t>
            </a:r>
            <a:r>
              <a:rPr lang="en-US" sz="2400" dirty="0" err="1"/>
              <a:t>（個人の感想です</a:t>
            </a:r>
            <a:r>
              <a:rPr lang="en-US" sz="2400" dirty="0"/>
              <a:t>）</a:t>
            </a:r>
            <a:endParaRPr lang="en-US" dirty="0"/>
          </a:p>
        </p:txBody>
      </p:sp>
      <p:sp>
        <p:nvSpPr>
          <p:cNvPr id="3" name="コンテンツ プレースホルダー 2">
            <a:extLst>
              <a:ext uri="{FF2B5EF4-FFF2-40B4-BE49-F238E27FC236}">
                <a16:creationId xmlns:a16="http://schemas.microsoft.com/office/drawing/2014/main" id="{14FFE3D4-6817-78D4-FF8D-AFA3C6058E1E}"/>
              </a:ext>
            </a:extLst>
          </p:cNvPr>
          <p:cNvSpPr>
            <a:spLocks noGrp="1"/>
          </p:cNvSpPr>
          <p:nvPr>
            <p:ph idx="1"/>
          </p:nvPr>
        </p:nvSpPr>
        <p:spPr/>
        <p:txBody>
          <a:bodyPr/>
          <a:lstStyle/>
          <a:p>
            <a:r>
              <a:rPr lang="en-US" dirty="0" err="1"/>
              <a:t>KokkosではHello</a:t>
            </a:r>
            <a:r>
              <a:rPr lang="en-US" dirty="0"/>
              <a:t>, </a:t>
            </a:r>
            <a:r>
              <a:rPr lang="en-US" dirty="0" err="1"/>
              <a:t>world!のような最小のコードであっても</a:t>
            </a:r>
            <a:r>
              <a:rPr lang="en-US" dirty="0" err="1">
                <a:solidFill>
                  <a:schemeClr val="accent6"/>
                </a:solidFill>
              </a:rPr>
              <a:t>CMAKE</a:t>
            </a:r>
            <a:r>
              <a:rPr lang="en-US" dirty="0" err="1"/>
              <a:t>でビルドするのが原則</a:t>
            </a:r>
            <a:endParaRPr lang="en-US" dirty="0"/>
          </a:p>
          <a:p>
            <a:pPr lvl="1"/>
            <a:r>
              <a:rPr lang="en-US" dirty="0" err="1">
                <a:latin typeface="Monaco" pitchFamily="2" charset="0"/>
              </a:rPr>
              <a:t>gcc</a:t>
            </a:r>
            <a:r>
              <a:rPr lang="en-US" dirty="0">
                <a:latin typeface="Monaco" pitchFamily="2" charset="0"/>
              </a:rPr>
              <a:t> </a:t>
            </a:r>
            <a:r>
              <a:rPr lang="en-US" dirty="0" err="1">
                <a:latin typeface="Monaco" pitchFamily="2" charset="0"/>
              </a:rPr>
              <a:t>hello.c</a:t>
            </a:r>
            <a:r>
              <a:rPr lang="en-US" dirty="0" err="1"/>
              <a:t>や</a:t>
            </a:r>
            <a:r>
              <a:rPr lang="en-US" dirty="0" err="1">
                <a:latin typeface="Monaco" pitchFamily="2" charset="0"/>
              </a:rPr>
              <a:t>nvcc</a:t>
            </a:r>
            <a:r>
              <a:rPr lang="en-US" dirty="0">
                <a:latin typeface="Monaco" pitchFamily="2" charset="0"/>
              </a:rPr>
              <a:t> </a:t>
            </a:r>
            <a:r>
              <a:rPr lang="en-US" dirty="0" err="1">
                <a:latin typeface="Monaco" pitchFamily="2" charset="0"/>
              </a:rPr>
              <a:t>hello.cu</a:t>
            </a:r>
            <a:r>
              <a:rPr lang="en-US" dirty="0" err="1"/>
              <a:t>のようには行かない</a:t>
            </a:r>
            <a:endParaRPr lang="en-US" dirty="0"/>
          </a:p>
          <a:p>
            <a:r>
              <a:rPr lang="en-US" dirty="0" err="1"/>
              <a:t>どうしてこうなった</a:t>
            </a:r>
            <a:r>
              <a:rPr lang="en-US" dirty="0"/>
              <a:t>？</a:t>
            </a:r>
          </a:p>
          <a:p>
            <a:pPr lvl="1"/>
            <a:r>
              <a:rPr lang="en-US" dirty="0" err="1"/>
              <a:t>ユーザーコードとKokkosのランタイムを同じ構成（CUDAやOpenMP）でコンパイルしておく必要がある</a:t>
            </a:r>
            <a:endParaRPr lang="en-US" dirty="0"/>
          </a:p>
          <a:p>
            <a:pPr lvl="1"/>
            <a:r>
              <a:rPr lang="en-US" dirty="0" err="1"/>
              <a:t>バックエンドのコンパイラも様</a:t>
            </a:r>
            <a:r>
              <a:rPr lang="en-US" dirty="0"/>
              <a:t>々：</a:t>
            </a:r>
            <a:r>
              <a:rPr lang="en-US" dirty="0" err="1"/>
              <a:t>gcc</a:t>
            </a:r>
            <a:r>
              <a:rPr lang="en-US" dirty="0"/>
              <a:t>, </a:t>
            </a:r>
            <a:r>
              <a:rPr lang="en-US" dirty="0" err="1"/>
              <a:t>nvcc</a:t>
            </a:r>
            <a:r>
              <a:rPr lang="en-US" dirty="0"/>
              <a:t>, </a:t>
            </a:r>
            <a:r>
              <a:rPr lang="en-US" dirty="0" err="1"/>
              <a:t>hipcc</a:t>
            </a:r>
            <a:r>
              <a:rPr lang="en-US" dirty="0"/>
              <a:t>...</a:t>
            </a:r>
          </a:p>
          <a:p>
            <a:pPr lvl="1"/>
            <a:r>
              <a:rPr lang="en-US" dirty="0" err="1"/>
              <a:t>他のやり方がなかったとまでは言わないが、何らかのビルドシステムに頼るという判断になったよう</a:t>
            </a:r>
            <a:endParaRPr lang="en-US" dirty="0"/>
          </a:p>
          <a:p>
            <a:r>
              <a:rPr lang="en-US" dirty="0" err="1"/>
              <a:t>問題点</a:t>
            </a:r>
            <a:endParaRPr lang="en-US" dirty="0"/>
          </a:p>
          <a:p>
            <a:pPr lvl="1"/>
            <a:r>
              <a:rPr lang="en-US" dirty="0" err="1">
                <a:solidFill>
                  <a:schemeClr val="accent6"/>
                </a:solidFill>
              </a:rPr>
              <a:t>CMAKE</a:t>
            </a:r>
            <a:r>
              <a:rPr lang="en-US" dirty="0" err="1"/>
              <a:t>が初めての人にはどんな</a:t>
            </a:r>
            <a:r>
              <a:rPr lang="en-US" dirty="0" err="1">
                <a:latin typeface="Monaco" pitchFamily="2" charset="0"/>
              </a:rPr>
              <a:t>CMakeLists.txt</a:t>
            </a:r>
            <a:r>
              <a:rPr lang="en-US" dirty="0" err="1"/>
              <a:t>を書けばHello</a:t>
            </a:r>
            <a:r>
              <a:rPr lang="en-US" dirty="0"/>
              <a:t>, </a:t>
            </a:r>
            <a:r>
              <a:rPr lang="en-US" dirty="0" err="1"/>
              <a:t>world!が動かせるのか見当もつかない</a:t>
            </a:r>
            <a:endParaRPr lang="en-US" dirty="0"/>
          </a:p>
          <a:p>
            <a:pPr lvl="1"/>
            <a:r>
              <a:rPr lang="en-US" dirty="0"/>
              <a:t>（</a:t>
            </a:r>
            <a:r>
              <a:rPr lang="en-US" dirty="0" err="1"/>
              <a:t>ちょっと前まで）公式のドキュメントを読んでもどのように手を付ければいいのかわからない状態</a:t>
            </a:r>
            <a:endParaRPr lang="en-US" dirty="0"/>
          </a:p>
        </p:txBody>
      </p:sp>
    </p:spTree>
    <p:extLst>
      <p:ext uri="{BB962C8B-B14F-4D97-AF65-F5344CB8AC3E}">
        <p14:creationId xmlns:p14="http://schemas.microsoft.com/office/powerpoint/2010/main" val="281119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7CBBD7-09FC-90CE-5828-36569F82BDBD}"/>
              </a:ext>
            </a:extLst>
          </p:cNvPr>
          <p:cNvSpPr>
            <a:spLocks noGrp="1"/>
          </p:cNvSpPr>
          <p:nvPr>
            <p:ph type="title"/>
          </p:nvPr>
        </p:nvSpPr>
        <p:spPr/>
        <p:txBody>
          <a:bodyPr/>
          <a:lstStyle/>
          <a:p>
            <a:r>
              <a:rPr lang="en-US" dirty="0" err="1"/>
              <a:t>新版のQuick</a:t>
            </a:r>
            <a:r>
              <a:rPr lang="en-US" dirty="0"/>
              <a:t> Start</a:t>
            </a:r>
          </a:p>
        </p:txBody>
      </p:sp>
      <p:sp>
        <p:nvSpPr>
          <p:cNvPr id="3" name="コンテンツ プレースホルダー 2">
            <a:extLst>
              <a:ext uri="{FF2B5EF4-FFF2-40B4-BE49-F238E27FC236}">
                <a16:creationId xmlns:a16="http://schemas.microsoft.com/office/drawing/2014/main" id="{642BD695-B883-7468-1F21-330F4725F853}"/>
              </a:ext>
            </a:extLst>
          </p:cNvPr>
          <p:cNvSpPr>
            <a:spLocks noGrp="1"/>
          </p:cNvSpPr>
          <p:nvPr>
            <p:ph idx="1"/>
          </p:nvPr>
        </p:nvSpPr>
        <p:spPr/>
        <p:txBody>
          <a:bodyPr>
            <a:normAutofit/>
          </a:bodyPr>
          <a:lstStyle/>
          <a:p>
            <a:r>
              <a:rPr lang="en-US" sz="1800" dirty="0">
                <a:hlinkClick r:id="rId2"/>
              </a:rPr>
              <a:t>https://kokkos.org/kokkos-core-wiki/get-started/quick-start.html</a:t>
            </a:r>
            <a:endParaRPr lang="en-US" sz="1800" dirty="0"/>
          </a:p>
          <a:p>
            <a:r>
              <a:rPr lang="en-US" sz="1800" dirty="0" err="1"/>
              <a:t>最小限のCMakeLists.txtはコピペするだけ</a:t>
            </a: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r>
              <a:rPr lang="en-US" sz="1800" dirty="0" err="1"/>
              <a:t>Kokkosのランタイムもbuildディレクトリの中に作られる</a:t>
            </a:r>
            <a:endParaRPr lang="en-US" sz="1800" dirty="0"/>
          </a:p>
          <a:p>
            <a:r>
              <a:rPr lang="en-US" sz="1800" dirty="0"/>
              <a:t>あとは（GH200なら）</a:t>
            </a:r>
          </a:p>
        </p:txBody>
      </p:sp>
      <p:pic>
        <p:nvPicPr>
          <p:cNvPr id="4" name="図 3">
            <a:extLst>
              <a:ext uri="{FF2B5EF4-FFF2-40B4-BE49-F238E27FC236}">
                <a16:creationId xmlns:a16="http://schemas.microsoft.com/office/drawing/2014/main" id="{4005AC11-D93D-74D5-519A-3B7442D3F9CD}"/>
              </a:ext>
            </a:extLst>
          </p:cNvPr>
          <p:cNvPicPr>
            <a:picLocks noChangeAspect="1"/>
          </p:cNvPicPr>
          <p:nvPr/>
        </p:nvPicPr>
        <p:blipFill>
          <a:blip r:embed="rId3"/>
          <a:stretch>
            <a:fillRect/>
          </a:stretch>
        </p:blipFill>
        <p:spPr>
          <a:xfrm>
            <a:off x="7245466" y="0"/>
            <a:ext cx="1816741" cy="1816741"/>
          </a:xfrm>
          <a:prstGeom prst="rect">
            <a:avLst/>
          </a:prstGeom>
        </p:spPr>
      </p:pic>
      <p:sp>
        <p:nvSpPr>
          <p:cNvPr id="8" name="テキスト ボックス 7">
            <a:extLst>
              <a:ext uri="{FF2B5EF4-FFF2-40B4-BE49-F238E27FC236}">
                <a16:creationId xmlns:a16="http://schemas.microsoft.com/office/drawing/2014/main" id="{0DF0CC48-C9D2-4CE3-A8D4-A803F529D7E1}"/>
              </a:ext>
            </a:extLst>
          </p:cNvPr>
          <p:cNvSpPr txBox="1"/>
          <p:nvPr/>
        </p:nvSpPr>
        <p:spPr>
          <a:xfrm>
            <a:off x="1278997" y="2540974"/>
            <a:ext cx="6586006"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buNone/>
            </a:pPr>
            <a:r>
              <a:rPr lang="en-GB" altLang="ja-JP" sz="1200" dirty="0" err="1">
                <a:solidFill>
                  <a:srgbClr val="13939F"/>
                </a:solidFill>
                <a:effectLst/>
                <a:latin typeface="Monaco" pitchFamily="2" charset="0"/>
              </a:rPr>
              <a:t>cmake_minimum_required</a:t>
            </a:r>
            <a:r>
              <a:rPr lang="en-GB" altLang="ja-JP" sz="1200" dirty="0">
                <a:solidFill>
                  <a:srgbClr val="3B2322"/>
                </a:solidFill>
                <a:effectLst/>
                <a:latin typeface="Monaco" pitchFamily="2" charset="0"/>
              </a:rPr>
              <a:t>(</a:t>
            </a:r>
            <a:r>
              <a:rPr lang="en-GB" altLang="ja-JP" sz="1200" dirty="0">
                <a:solidFill>
                  <a:srgbClr val="802A19"/>
                </a:solidFill>
                <a:effectLst/>
                <a:latin typeface="Monaco" pitchFamily="2" charset="0"/>
              </a:rPr>
              <a:t>VERSION</a:t>
            </a:r>
            <a:r>
              <a:rPr lang="en-GB" altLang="ja-JP" sz="1200" dirty="0">
                <a:solidFill>
                  <a:srgbClr val="3B2322"/>
                </a:solidFill>
                <a:effectLst/>
                <a:latin typeface="Monaco" pitchFamily="2" charset="0"/>
              </a:rPr>
              <a:t> 3.16)</a:t>
            </a:r>
            <a:endParaRPr lang="en-GB" altLang="ja-JP" sz="1200" dirty="0">
              <a:solidFill>
                <a:srgbClr val="13939F"/>
              </a:solidFill>
              <a:effectLst/>
              <a:latin typeface="Monaco" pitchFamily="2" charset="0"/>
            </a:endParaRPr>
          </a:p>
          <a:p>
            <a:pPr>
              <a:buNone/>
            </a:pPr>
            <a:r>
              <a:rPr lang="en-GB" altLang="ja-JP" sz="1200" dirty="0">
                <a:solidFill>
                  <a:srgbClr val="13939F"/>
                </a:solidFill>
                <a:effectLst/>
                <a:latin typeface="Monaco" pitchFamily="2" charset="0"/>
              </a:rPr>
              <a:t>project</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MyProject</a:t>
            </a:r>
            <a:r>
              <a:rPr lang="en-GB" altLang="ja-JP" sz="1200" dirty="0">
                <a:solidFill>
                  <a:srgbClr val="3B2322"/>
                </a:solidFill>
                <a:effectLst/>
                <a:latin typeface="Monaco" pitchFamily="2" charset="0"/>
              </a:rPr>
              <a:t>)</a:t>
            </a:r>
          </a:p>
          <a:p>
            <a:pPr>
              <a:buNone/>
            </a:pPr>
            <a:endParaRPr lang="en-GB" altLang="ja-JP" sz="1200" dirty="0">
              <a:solidFill>
                <a:srgbClr val="3B2322"/>
              </a:solidFill>
              <a:effectLst/>
              <a:latin typeface="Monaco" pitchFamily="2" charset="0"/>
            </a:endParaRPr>
          </a:p>
          <a:p>
            <a:pPr>
              <a:buNone/>
            </a:pPr>
            <a:r>
              <a:rPr lang="en-GB" altLang="ja-JP" sz="1200" dirty="0">
                <a:solidFill>
                  <a:srgbClr val="13939F"/>
                </a:solidFill>
                <a:effectLst/>
                <a:latin typeface="Monaco" pitchFamily="2" charset="0"/>
              </a:rPr>
              <a:t>include</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FetchContent</a:t>
            </a:r>
            <a:r>
              <a:rPr lang="en-GB" altLang="ja-JP" sz="1200" dirty="0">
                <a:solidFill>
                  <a:srgbClr val="3B2322"/>
                </a:solidFill>
                <a:effectLst/>
                <a:latin typeface="Monaco" pitchFamily="2" charset="0"/>
              </a:rPr>
              <a:t>)</a:t>
            </a:r>
          </a:p>
          <a:p>
            <a:pPr>
              <a:buNone/>
            </a:pPr>
            <a:r>
              <a:rPr lang="en-GB" altLang="ja-JP" sz="1200" dirty="0" err="1">
                <a:solidFill>
                  <a:srgbClr val="1393A0"/>
                </a:solidFill>
                <a:effectLst/>
                <a:latin typeface="Monaco" pitchFamily="2" charset="0"/>
              </a:rPr>
              <a:t>FetchContent_Declare</a:t>
            </a:r>
            <a:r>
              <a:rPr lang="en-GB" altLang="ja-JP" sz="1200" dirty="0">
                <a:solidFill>
                  <a:srgbClr val="3B2322"/>
                </a:solidFill>
                <a:effectLst/>
                <a:latin typeface="Monaco" pitchFamily="2" charset="0"/>
              </a:rPr>
              <a:t>(</a:t>
            </a:r>
          </a:p>
          <a:p>
            <a:pPr>
              <a:buNone/>
            </a:pP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Kokkos</a:t>
            </a:r>
            <a:endParaRPr lang="en-GB" altLang="ja-JP" sz="1200" dirty="0">
              <a:solidFill>
                <a:srgbClr val="3B2322"/>
              </a:solidFill>
              <a:effectLst/>
              <a:latin typeface="Monaco" pitchFamily="2" charset="0"/>
            </a:endParaRPr>
          </a:p>
          <a:p>
            <a:pPr>
              <a:buNone/>
            </a:pPr>
            <a:r>
              <a:rPr lang="en-GB" altLang="ja-JP" sz="1200" dirty="0">
                <a:solidFill>
                  <a:srgbClr val="3B2322"/>
                </a:solidFill>
                <a:effectLst/>
                <a:latin typeface="Monaco" pitchFamily="2" charset="0"/>
              </a:rPr>
              <a:t>  </a:t>
            </a:r>
            <a:r>
              <a:rPr lang="en-GB" altLang="ja-JP" sz="1200" dirty="0">
                <a:solidFill>
                  <a:srgbClr val="802A19"/>
                </a:solidFill>
                <a:effectLst/>
                <a:latin typeface="Monaco" pitchFamily="2" charset="0"/>
              </a:rPr>
              <a:t>URL</a:t>
            </a:r>
            <a:r>
              <a:rPr lang="en-GB" altLang="ja-JP" sz="1200" dirty="0">
                <a:solidFill>
                  <a:srgbClr val="3B2322"/>
                </a:solidFill>
                <a:effectLst/>
                <a:latin typeface="Monaco" pitchFamily="2" charset="0"/>
              </a:rPr>
              <a:t> https://</a:t>
            </a:r>
            <a:r>
              <a:rPr lang="en-GB" altLang="ja-JP" sz="1200" dirty="0" err="1">
                <a:solidFill>
                  <a:srgbClr val="3B2322"/>
                </a:solidFill>
                <a:effectLst/>
                <a:latin typeface="Monaco" pitchFamily="2" charset="0"/>
              </a:rPr>
              <a:t>github.com</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kokkos</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kokkos</a:t>
            </a:r>
            <a:r>
              <a:rPr lang="en-GB" altLang="ja-JP" sz="1200" dirty="0">
                <a:solidFill>
                  <a:srgbClr val="3B2322"/>
                </a:solidFill>
                <a:effectLst/>
                <a:latin typeface="Monaco" pitchFamily="2" charset="0"/>
              </a:rPr>
              <a:t>/archive/refs/tags/4.5.01.zip</a:t>
            </a:r>
          </a:p>
          <a:p>
            <a:pPr>
              <a:buNone/>
            </a:pPr>
            <a:r>
              <a:rPr lang="en-GB" altLang="ja-JP" sz="1200" dirty="0">
                <a:solidFill>
                  <a:srgbClr val="3B2322"/>
                </a:solidFill>
                <a:effectLst/>
                <a:latin typeface="Monaco" pitchFamily="2" charset="0"/>
              </a:rPr>
              <a:t>)</a:t>
            </a:r>
          </a:p>
          <a:p>
            <a:pPr>
              <a:buNone/>
            </a:pPr>
            <a:r>
              <a:rPr lang="en-GB" altLang="ja-JP" sz="1200" dirty="0" err="1">
                <a:solidFill>
                  <a:srgbClr val="1393A0"/>
                </a:solidFill>
                <a:effectLst/>
                <a:latin typeface="Monaco" pitchFamily="2" charset="0"/>
              </a:rPr>
              <a:t>FetchContent_MakeAvailable</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Kokkos</a:t>
            </a:r>
            <a:r>
              <a:rPr lang="en-GB" altLang="ja-JP" sz="1200" dirty="0">
                <a:solidFill>
                  <a:srgbClr val="3B2322"/>
                </a:solidFill>
                <a:effectLst/>
                <a:latin typeface="Monaco" pitchFamily="2" charset="0"/>
              </a:rPr>
              <a:t>)</a:t>
            </a:r>
          </a:p>
          <a:p>
            <a:pPr>
              <a:buNone/>
            </a:pPr>
            <a:endParaRPr lang="en-GB" altLang="ja-JP" sz="1200" dirty="0">
              <a:solidFill>
                <a:srgbClr val="3B2322"/>
              </a:solidFill>
              <a:effectLst/>
              <a:latin typeface="Monaco" pitchFamily="2" charset="0"/>
            </a:endParaRPr>
          </a:p>
          <a:p>
            <a:pPr>
              <a:buNone/>
            </a:pPr>
            <a:r>
              <a:rPr lang="en-GB" altLang="ja-JP" sz="1200" dirty="0" err="1">
                <a:solidFill>
                  <a:srgbClr val="13939F"/>
                </a:solidFill>
                <a:effectLst/>
                <a:latin typeface="Monaco" pitchFamily="2" charset="0"/>
              </a:rPr>
              <a:t>add_executable</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HelloKokkos</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HelloKokkos.cpp</a:t>
            </a:r>
            <a:r>
              <a:rPr lang="en-GB" altLang="ja-JP" sz="1200" dirty="0">
                <a:solidFill>
                  <a:srgbClr val="3B2322"/>
                </a:solidFill>
                <a:effectLst/>
                <a:latin typeface="Monaco" pitchFamily="2" charset="0"/>
              </a:rPr>
              <a:t>)</a:t>
            </a:r>
          </a:p>
          <a:p>
            <a:r>
              <a:rPr lang="en-GB" altLang="ja-JP" sz="1200" dirty="0" err="1">
                <a:solidFill>
                  <a:srgbClr val="13939F"/>
                </a:solidFill>
                <a:effectLst/>
                <a:latin typeface="Monaco" pitchFamily="2" charset="0"/>
              </a:rPr>
              <a:t>target_link_libraries</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HelloKokkos</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Kokkos</a:t>
            </a:r>
            <a:r>
              <a:rPr lang="en-GB" altLang="ja-JP" sz="1200" dirty="0">
                <a:solidFill>
                  <a:srgbClr val="3B2322"/>
                </a:solidFill>
                <a:effectLst/>
                <a:latin typeface="Monaco" pitchFamily="2" charset="0"/>
              </a:rPr>
              <a:t>::</a:t>
            </a:r>
            <a:r>
              <a:rPr lang="en-GB" altLang="ja-JP" sz="1200" dirty="0" err="1">
                <a:solidFill>
                  <a:srgbClr val="3B2322"/>
                </a:solidFill>
                <a:effectLst/>
                <a:latin typeface="Monaco" pitchFamily="2" charset="0"/>
              </a:rPr>
              <a:t>kokkos</a:t>
            </a:r>
            <a:r>
              <a:rPr lang="en-GB" altLang="ja-JP" sz="1200" dirty="0">
                <a:solidFill>
                  <a:srgbClr val="3B2322"/>
                </a:solidFill>
                <a:effectLst/>
                <a:latin typeface="Monaco" pitchFamily="2" charset="0"/>
              </a:rPr>
              <a:t>)</a:t>
            </a:r>
            <a:endParaRPr lang="en-GB" altLang="ja-JP" sz="1200" dirty="0">
              <a:solidFill>
                <a:srgbClr val="13939F"/>
              </a:solidFill>
              <a:effectLst/>
              <a:latin typeface="Monaco" pitchFamily="2" charset="0"/>
            </a:endParaRPr>
          </a:p>
        </p:txBody>
      </p:sp>
      <p:sp>
        <p:nvSpPr>
          <p:cNvPr id="10" name="テキスト ボックス 9">
            <a:extLst>
              <a:ext uri="{FF2B5EF4-FFF2-40B4-BE49-F238E27FC236}">
                <a16:creationId xmlns:a16="http://schemas.microsoft.com/office/drawing/2014/main" id="{DF3A7C0C-8F04-E79D-3B02-9F346A9160DA}"/>
              </a:ext>
            </a:extLst>
          </p:cNvPr>
          <p:cNvSpPr txBox="1"/>
          <p:nvPr/>
        </p:nvSpPr>
        <p:spPr>
          <a:xfrm>
            <a:off x="1026530" y="5661877"/>
            <a:ext cx="7488820" cy="830997"/>
          </a:xfrm>
          <a:prstGeom prst="rect">
            <a:avLst/>
          </a:prstGeom>
          <a:noFill/>
        </p:spPr>
        <p:txBody>
          <a:bodyPr wrap="square">
            <a:spAutoFit/>
          </a:bodyPr>
          <a:lstStyle/>
          <a:p>
            <a:pPr>
              <a:buNone/>
            </a:pP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cmake</a:t>
            </a:r>
            <a:r>
              <a:rPr lang="en-GB" altLang="ja-JP" sz="1200" dirty="0">
                <a:solidFill>
                  <a:srgbClr val="3B2322"/>
                </a:solidFill>
                <a:effectLst/>
                <a:latin typeface="Monaco" pitchFamily="2" charset="0"/>
              </a:rPr>
              <a:t> </a:t>
            </a:r>
            <a:r>
              <a:rPr lang="en-GB" altLang="ja-JP" sz="1200" dirty="0">
                <a:solidFill>
                  <a:srgbClr val="B000B2"/>
                </a:solidFill>
                <a:effectLst/>
                <a:latin typeface="Monaco" pitchFamily="2" charset="0"/>
              </a:rPr>
              <a:t>-B</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build_openmp</a:t>
            </a:r>
            <a:r>
              <a:rPr lang="en-GB" altLang="ja-JP" sz="1200" dirty="0">
                <a:solidFill>
                  <a:srgbClr val="3B2322"/>
                </a:solidFill>
                <a:effectLst/>
                <a:latin typeface="Monaco" pitchFamily="2" charset="0"/>
              </a:rPr>
              <a:t> </a:t>
            </a:r>
            <a:r>
              <a:rPr lang="en-GB" altLang="ja-JP" sz="1200" dirty="0">
                <a:solidFill>
                  <a:srgbClr val="B000B2"/>
                </a:solidFill>
                <a:effectLst/>
                <a:latin typeface="Monaco" pitchFamily="2" charset="0"/>
              </a:rPr>
              <a:t>-</a:t>
            </a:r>
            <a:r>
              <a:rPr lang="en-GB" altLang="ja-JP" sz="1200" dirty="0" err="1">
                <a:solidFill>
                  <a:srgbClr val="B000B2"/>
                </a:solidFill>
                <a:effectLst/>
                <a:latin typeface="Monaco" pitchFamily="2" charset="0"/>
              </a:rPr>
              <a:t>DKokkos_ENABLE_OPENMP</a:t>
            </a:r>
            <a:r>
              <a:rPr lang="en-GB" altLang="ja-JP" sz="1200" dirty="0">
                <a:solidFill>
                  <a:srgbClr val="A6520C"/>
                </a:solidFill>
                <a:effectLst/>
                <a:latin typeface="Monaco" pitchFamily="2" charset="0"/>
              </a:rPr>
              <a:t>=</a:t>
            </a:r>
            <a:r>
              <a:rPr lang="en-GB" altLang="ja-JP" sz="1200" dirty="0">
                <a:solidFill>
                  <a:srgbClr val="3B2322"/>
                </a:solidFill>
                <a:effectLst/>
                <a:latin typeface="Monaco" pitchFamily="2" charset="0"/>
              </a:rPr>
              <a:t>ON </a:t>
            </a:r>
            <a:r>
              <a:rPr lang="en-GB" altLang="ja-JP" sz="1200" dirty="0">
                <a:solidFill>
                  <a:srgbClr val="B000B2"/>
                </a:solidFill>
                <a:effectLst/>
                <a:latin typeface="Monaco" pitchFamily="2" charset="0"/>
              </a:rPr>
              <a:t>-DKokkos_ARCH_ARMV</a:t>
            </a:r>
            <a:r>
              <a:rPr lang="en-GB" altLang="ja-JP" sz="1200" dirty="0">
                <a:solidFill>
                  <a:srgbClr val="3B2322"/>
                </a:solidFill>
                <a:effectLst/>
                <a:latin typeface="Monaco" pitchFamily="2" charset="0"/>
              </a:rPr>
              <a:t>9_GRACE</a:t>
            </a:r>
            <a:r>
              <a:rPr lang="en-GB" altLang="ja-JP" sz="1200" dirty="0">
                <a:solidFill>
                  <a:srgbClr val="A6520C"/>
                </a:solidFill>
                <a:effectLst/>
                <a:latin typeface="Monaco" pitchFamily="2" charset="0"/>
              </a:rPr>
              <a:t>=</a:t>
            </a:r>
            <a:r>
              <a:rPr lang="en-GB" altLang="ja-JP" sz="1200" dirty="0">
                <a:solidFill>
                  <a:srgbClr val="3B2322"/>
                </a:solidFill>
                <a:effectLst/>
                <a:latin typeface="Monaco" pitchFamily="2" charset="0"/>
              </a:rPr>
              <a:t>ON</a:t>
            </a:r>
            <a:endParaRPr lang="en-GB" altLang="ja-JP" sz="1200" dirty="0">
              <a:solidFill>
                <a:srgbClr val="B000B2"/>
              </a:solidFill>
              <a:effectLst/>
              <a:latin typeface="Monaco" pitchFamily="2" charset="0"/>
            </a:endParaRPr>
          </a:p>
          <a:p>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cmake</a:t>
            </a:r>
            <a:r>
              <a:rPr lang="en-GB" altLang="ja-JP" sz="1200" dirty="0">
                <a:solidFill>
                  <a:srgbClr val="3B2322"/>
                </a:solidFill>
                <a:effectLst/>
                <a:latin typeface="Monaco" pitchFamily="2" charset="0"/>
              </a:rPr>
              <a:t> </a:t>
            </a:r>
            <a:r>
              <a:rPr lang="en-GB" altLang="ja-JP" sz="1200" dirty="0">
                <a:solidFill>
                  <a:srgbClr val="B000B2"/>
                </a:solidFill>
                <a:effectLst/>
                <a:latin typeface="Monaco" pitchFamily="2" charset="0"/>
              </a:rPr>
              <a:t>-B</a:t>
            </a:r>
            <a:r>
              <a:rPr lang="en-GB" altLang="ja-JP" sz="1200" dirty="0">
                <a:solidFill>
                  <a:srgbClr val="3B2322"/>
                </a:solidFill>
                <a:effectLst/>
                <a:latin typeface="Monaco" pitchFamily="2" charset="0"/>
              </a:rPr>
              <a:t> </a:t>
            </a:r>
            <a:r>
              <a:rPr lang="en-GB" altLang="ja-JP" sz="1200" dirty="0" err="1">
                <a:solidFill>
                  <a:srgbClr val="3B2322"/>
                </a:solidFill>
                <a:effectLst/>
                <a:latin typeface="Monaco" pitchFamily="2" charset="0"/>
              </a:rPr>
              <a:t>build_cuda</a:t>
            </a:r>
            <a:r>
              <a:rPr lang="en-GB" altLang="ja-JP" sz="1200" dirty="0">
                <a:solidFill>
                  <a:srgbClr val="3B2322"/>
                </a:solidFill>
                <a:effectLst/>
                <a:latin typeface="Monaco" pitchFamily="2" charset="0"/>
              </a:rPr>
              <a:t> </a:t>
            </a:r>
            <a:r>
              <a:rPr lang="en-GB" altLang="ja-JP" sz="1200" dirty="0">
                <a:solidFill>
                  <a:srgbClr val="B000B2"/>
                </a:solidFill>
                <a:effectLst/>
                <a:latin typeface="Monaco" pitchFamily="2" charset="0"/>
              </a:rPr>
              <a:t>-</a:t>
            </a:r>
            <a:r>
              <a:rPr lang="en-GB" altLang="ja-JP" sz="1200" dirty="0" err="1">
                <a:solidFill>
                  <a:srgbClr val="B000B2"/>
                </a:solidFill>
                <a:effectLst/>
                <a:latin typeface="Monaco" pitchFamily="2" charset="0"/>
              </a:rPr>
              <a:t>DKokkos_ENABLE_CUDA</a:t>
            </a:r>
            <a:r>
              <a:rPr lang="en-GB" altLang="ja-JP" sz="1200" dirty="0">
                <a:solidFill>
                  <a:srgbClr val="A6520C"/>
                </a:solidFill>
                <a:effectLst/>
                <a:latin typeface="Monaco" pitchFamily="2" charset="0"/>
              </a:rPr>
              <a:t>=</a:t>
            </a:r>
            <a:r>
              <a:rPr lang="en-GB" altLang="ja-JP" sz="1200" dirty="0">
                <a:solidFill>
                  <a:srgbClr val="3B2322"/>
                </a:solidFill>
                <a:effectLst/>
                <a:latin typeface="Monaco" pitchFamily="2" charset="0"/>
              </a:rPr>
              <a:t>ON </a:t>
            </a:r>
            <a:r>
              <a:rPr lang="en-GB" altLang="ja-JP" sz="1200" dirty="0">
                <a:solidFill>
                  <a:srgbClr val="B000B2"/>
                </a:solidFill>
                <a:effectLst/>
                <a:latin typeface="Monaco" pitchFamily="2" charset="0"/>
              </a:rPr>
              <a:t>-DKokkos_ARCH_HOPPER</a:t>
            </a:r>
            <a:r>
              <a:rPr lang="en-GB" altLang="ja-JP" sz="1200" dirty="0">
                <a:solidFill>
                  <a:srgbClr val="3B2322"/>
                </a:solidFill>
                <a:effectLst/>
                <a:latin typeface="Monaco" pitchFamily="2" charset="0"/>
              </a:rPr>
              <a:t>90</a:t>
            </a:r>
            <a:r>
              <a:rPr lang="en-GB" altLang="ja-JP" sz="1200" dirty="0">
                <a:solidFill>
                  <a:srgbClr val="A6520C"/>
                </a:solidFill>
                <a:effectLst/>
                <a:latin typeface="Monaco" pitchFamily="2" charset="0"/>
              </a:rPr>
              <a:t>=</a:t>
            </a:r>
            <a:r>
              <a:rPr lang="en-GB" altLang="ja-JP" sz="1200" dirty="0">
                <a:solidFill>
                  <a:srgbClr val="3B2322"/>
                </a:solidFill>
                <a:effectLst/>
                <a:latin typeface="Monaco" pitchFamily="2" charset="0"/>
              </a:rPr>
              <a:t>ON</a:t>
            </a:r>
          </a:p>
          <a:p>
            <a:pPr>
              <a:buNone/>
            </a:pPr>
            <a:r>
              <a:rPr lang="en-GB" altLang="ja-JP" sz="1200" dirty="0">
                <a:solidFill>
                  <a:srgbClr val="3B2322"/>
                </a:solidFill>
                <a:effectLst/>
                <a:latin typeface="Monaco" pitchFamily="2" charset="0"/>
              </a:rPr>
              <a:t>$ cd </a:t>
            </a:r>
            <a:r>
              <a:rPr lang="en-GB" altLang="ja-JP" sz="1200" dirty="0" err="1">
                <a:solidFill>
                  <a:srgbClr val="3B2322"/>
                </a:solidFill>
                <a:effectLst/>
                <a:latin typeface="Monaco" pitchFamily="2" charset="0"/>
              </a:rPr>
              <a:t>build_openmp</a:t>
            </a:r>
            <a:r>
              <a:rPr lang="en-GB" altLang="ja-JP" sz="1200" dirty="0">
                <a:solidFill>
                  <a:srgbClr val="3B2322"/>
                </a:solidFill>
                <a:effectLst/>
                <a:latin typeface="Monaco" pitchFamily="2" charset="0"/>
              </a:rPr>
              <a:t> &amp;&amp; make </a:t>
            </a:r>
            <a:r>
              <a:rPr lang="en-GB" altLang="ja-JP" sz="1200" dirty="0">
                <a:solidFill>
                  <a:srgbClr val="B000B2"/>
                </a:solidFill>
                <a:effectLst/>
                <a:latin typeface="Monaco" pitchFamily="2" charset="0"/>
              </a:rPr>
              <a:t>-j</a:t>
            </a:r>
            <a:r>
              <a:rPr lang="en-GB" altLang="ja-JP" sz="1200" dirty="0">
                <a:solidFill>
                  <a:srgbClr val="3B2322"/>
                </a:solidFill>
                <a:effectLst/>
                <a:latin typeface="Monaco" pitchFamily="2" charset="0"/>
              </a:rPr>
              <a:t>8</a:t>
            </a:r>
          </a:p>
          <a:p>
            <a:r>
              <a:rPr lang="en-GB" altLang="ja-JP" sz="1200" dirty="0">
                <a:solidFill>
                  <a:srgbClr val="3B2322"/>
                </a:solidFill>
                <a:effectLst/>
                <a:latin typeface="Monaco" pitchFamily="2" charset="0"/>
              </a:rPr>
              <a:t>$ </a:t>
            </a:r>
            <a:r>
              <a:rPr lang="en-GB" altLang="ja-JP" sz="1200" dirty="0">
                <a:solidFill>
                  <a:srgbClr val="3B2322"/>
                </a:solidFill>
                <a:latin typeface="Monaco" pitchFamily="2" charset="0"/>
              </a:rPr>
              <a:t>cd </a:t>
            </a:r>
            <a:r>
              <a:rPr lang="en-GB" altLang="ja-JP" sz="1200" dirty="0" err="1">
                <a:solidFill>
                  <a:srgbClr val="3B2322"/>
                </a:solidFill>
                <a:effectLst/>
                <a:latin typeface="Monaco" pitchFamily="2" charset="0"/>
              </a:rPr>
              <a:t>build_cuda</a:t>
            </a:r>
            <a:r>
              <a:rPr lang="en-GB" altLang="ja-JP" sz="1200" dirty="0">
                <a:solidFill>
                  <a:srgbClr val="3B2322"/>
                </a:solidFill>
                <a:effectLst/>
                <a:latin typeface="Monaco" pitchFamily="2" charset="0"/>
              </a:rPr>
              <a:t>   &amp;&amp; make </a:t>
            </a:r>
            <a:r>
              <a:rPr lang="en-GB" altLang="ja-JP" sz="1200" dirty="0">
                <a:solidFill>
                  <a:srgbClr val="B000B2"/>
                </a:solidFill>
                <a:effectLst/>
                <a:latin typeface="Monaco" pitchFamily="2" charset="0"/>
              </a:rPr>
              <a:t>-j</a:t>
            </a:r>
            <a:r>
              <a:rPr lang="en-GB" altLang="ja-JP" sz="1200" dirty="0">
                <a:solidFill>
                  <a:srgbClr val="3B2322"/>
                </a:solidFill>
                <a:effectLst/>
                <a:latin typeface="Monaco" pitchFamily="2" charset="0"/>
              </a:rPr>
              <a:t>8</a:t>
            </a:r>
          </a:p>
        </p:txBody>
      </p:sp>
    </p:spTree>
    <p:extLst>
      <p:ext uri="{BB962C8B-B14F-4D97-AF65-F5344CB8AC3E}">
        <p14:creationId xmlns:p14="http://schemas.microsoft.com/office/powerpoint/2010/main" val="38535605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1445</TotalTime>
  <Words>2989</Words>
  <Application>Microsoft Office PowerPoint</Application>
  <PresentationFormat>画面に合わせる (4:3)</PresentationFormat>
  <Paragraphs>512</Paragraphs>
  <Slides>31</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Monaco</vt:lpstr>
      <vt:lpstr>游ゴシック</vt:lpstr>
      <vt:lpstr>游ゴシック Light</vt:lpstr>
      <vt:lpstr>Arial</vt:lpstr>
      <vt:lpstr>Consolas</vt:lpstr>
      <vt:lpstr>Helvetica</vt:lpstr>
      <vt:lpstr>Office テーマ</vt:lpstr>
      <vt:lpstr>並列計算フレームワークKokkos によるマルチプラットフォームGPU開発</vt:lpstr>
      <vt:lpstr>内容</vt:lpstr>
      <vt:lpstr>内容</vt:lpstr>
      <vt:lpstr>Kokkosについて</vt:lpstr>
      <vt:lpstr>PowerPoint プレゼンテーション</vt:lpstr>
      <vt:lpstr>実行モデル</vt:lpstr>
      <vt:lpstr>使ってみた感想など</vt:lpstr>
      <vt:lpstr>CMAKEの壁（個人の感想です）</vt:lpstr>
      <vt:lpstr>新版のQuick Start</vt:lpstr>
      <vt:lpstr>SpackでKokkosが入っている場合</vt:lpstr>
      <vt:lpstr>実行してみる</vt:lpstr>
      <vt:lpstr>内容</vt:lpstr>
      <vt:lpstr>関数オブジェクトとlambda</vt:lpstr>
      <vt:lpstr>利用例</vt:lpstr>
      <vt:lpstr>開始と終了</vt:lpstr>
      <vt:lpstr>大事なマクロいくつか</vt:lpstr>
      <vt:lpstr>View</vt:lpstr>
      <vt:lpstr>コード例</vt:lpstr>
      <vt:lpstr>多次元Viewのレイアウト（Left/Right）</vt:lpstr>
      <vt:lpstr>コード例</vt:lpstr>
      <vt:lpstr>deepcopy</vt:lpstr>
      <vt:lpstr>生成AIを使ってみる（GPT 4o）</vt:lpstr>
      <vt:lpstr>内容</vt:lpstr>
      <vt:lpstr>格子QCDコードBridge++</vt:lpstr>
      <vt:lpstr>苦労した点（主にソフトウェア工学）</vt:lpstr>
      <vt:lpstr>カーネル構造</vt:lpstr>
      <vt:lpstr>性能（NVIDIA GH200 / AMD MI250)</vt:lpstr>
      <vt:lpstr>AMD向け変更点</vt:lpstr>
      <vt:lpstr>おまけ（プリセットテンプレート）</vt:lpstr>
      <vt:lpstr>補遺：ガンマ行列の表現と形式</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啓吾 似鳥</dc:creator>
  <cp:lastModifiedBy>OHSHIMA SATOSHI</cp:lastModifiedBy>
  <cp:revision>10</cp:revision>
  <dcterms:created xsi:type="dcterms:W3CDTF">2026-03-04T08:10:42Z</dcterms:created>
  <dcterms:modified xsi:type="dcterms:W3CDTF">2026-03-13T00:47:37Z</dcterms:modified>
</cp:coreProperties>
</file>